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notesSlides/notesSlide8.xml" ContentType="application/vnd.openxmlformats-officedocument.presentationml.notesSlide+xml"/>
  <Override PartName="/ppt/comments/comment8.xml" ContentType="application/vnd.openxmlformats-officedocument.presentationml.comments+xml"/>
  <Override PartName="/ppt/notesSlides/notesSlide9.xml" ContentType="application/vnd.openxmlformats-officedocument.presentationml.notesSlide+xml"/>
  <Override PartName="/ppt/comments/comment9.xml" ContentType="application/vnd.openxmlformats-officedocument.presentationml.comments+xml"/>
  <Override PartName="/ppt/notesSlides/notesSlide10.xml" ContentType="application/vnd.openxmlformats-officedocument.presentationml.notesSlide+xml"/>
  <Override PartName="/ppt/comments/comment10.xml" ContentType="application/vnd.openxmlformats-officedocument.presentationml.comments+xml"/>
  <Override PartName="/ppt/notesSlides/notesSlide11.xml" ContentType="application/vnd.openxmlformats-officedocument.presentationml.notesSlide+xml"/>
  <Override PartName="/ppt/comments/comment11.xml" ContentType="application/vnd.openxmlformats-officedocument.presentationml.comments+xml"/>
  <Override PartName="/ppt/notesSlides/notesSlide12.xml" ContentType="application/vnd.openxmlformats-officedocument.presentationml.notesSlide+xml"/>
  <Override PartName="/ppt/comments/comment12.xml" ContentType="application/vnd.openxmlformats-officedocument.presentationml.comments+xml"/>
  <Override PartName="/ppt/notesSlides/notesSlide13.xml" ContentType="application/vnd.openxmlformats-officedocument.presentationml.notesSlide+xml"/>
  <Override PartName="/ppt/comments/comment13.xml" ContentType="application/vnd.openxmlformats-officedocument.presentationml.comments+xml"/>
  <Override PartName="/ppt/notesSlides/notesSlide14.xml" ContentType="application/vnd.openxmlformats-officedocument.presentationml.notesSlide+xml"/>
  <Override PartName="/ppt/comments/comment14.xml" ContentType="application/vnd.openxmlformats-officedocument.presentationml.comments+xml"/>
  <Override PartName="/ppt/notesSlides/notesSlide15.xml" ContentType="application/vnd.openxmlformats-officedocument.presentationml.notesSlide+xml"/>
  <Override PartName="/ppt/comments/comment15.xml" ContentType="application/vnd.openxmlformats-officedocument.presentationml.comments+xml"/>
  <Override PartName="/ppt/notesSlides/notesSlide16.xml" ContentType="application/vnd.openxmlformats-officedocument.presentationml.notesSlide+xml"/>
  <Override PartName="/ppt/comments/comment16.xml" ContentType="application/vnd.openxmlformats-officedocument.presentationml.comments+xml"/>
  <Override PartName="/ppt/notesSlides/notesSlide17.xml" ContentType="application/vnd.openxmlformats-officedocument.presentationml.notesSlide+xml"/>
  <Override PartName="/ppt/comments/comment17.xml" ContentType="application/vnd.openxmlformats-officedocument.presentationml.comments+xml"/>
  <Override PartName="/ppt/notesSlides/notesSlide18.xml" ContentType="application/vnd.openxmlformats-officedocument.presentationml.notesSlide+xml"/>
  <Override PartName="/ppt/comments/comment18.xml" ContentType="application/vnd.openxmlformats-officedocument.presentationml.comments+xml"/>
  <Override PartName="/ppt/notesSlides/notesSlide19.xml" ContentType="application/vnd.openxmlformats-officedocument.presentationml.notesSlide+xml"/>
  <Override PartName="/ppt/comments/comment19.xml" ContentType="application/vnd.openxmlformats-officedocument.presentationml.comments+xml"/>
  <Override PartName="/ppt/notesSlides/notesSlide20.xml" ContentType="application/vnd.openxmlformats-officedocument.presentationml.notesSlide+xml"/>
  <Override PartName="/ppt/comments/comment20.xml" ContentType="application/vnd.openxmlformats-officedocument.presentationml.comments+xml"/>
  <Override PartName="/ppt/notesSlides/notesSlide21.xml" ContentType="application/vnd.openxmlformats-officedocument.presentationml.notesSlide+xml"/>
  <Override PartName="/ppt/comments/comment21.xml" ContentType="application/vnd.openxmlformats-officedocument.presentationml.comments+xml"/>
  <Override PartName="/ppt/notesSlides/notesSlide22.xml" ContentType="application/vnd.openxmlformats-officedocument.presentationml.notesSlide+xml"/>
  <Override PartName="/ppt/comments/comment2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90" r:id="rId2"/>
  </p:sldMasterIdLst>
  <p:notesMasterIdLst>
    <p:notesMasterId r:id="rId25"/>
  </p:notesMasterIdLst>
  <p:sldIdLst>
    <p:sldId id="256" r:id="rId3"/>
    <p:sldId id="257"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8" r:id="rId22"/>
    <p:sldId id="280" r:id="rId23"/>
    <p:sldId id="281" r:id="rId24"/>
  </p:sldIdLst>
  <p:sldSz cx="12192000" cy="6858000"/>
  <p:notesSz cx="6858000" cy="9144000"/>
  <p:embeddedFontLst>
    <p:embeddedFont>
      <p:font typeface="Avenir" panose="02000503020000020003" pitchFamily="2" charset="0"/>
      <p:regular r:id="rId26"/>
      <p:italic r:id="rId27"/>
    </p:embeddedFont>
    <p:embeddedFont>
      <p:font typeface="Avenir Book" panose="02000503020000020003" pitchFamily="2" charset="0"/>
      <p:regular r:id="rId28"/>
      <p:italic r:id="rId29"/>
    </p:embeddedFont>
    <p:embeddedFont>
      <p:font typeface="Play" pitchFamily="2"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sa Barros" initials="" lastIdx="2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2" d="100"/>
          <a:sy n="112" d="100"/>
        </p:scale>
        <p:origin x="4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9-23T08:22:51.589" idx="1">
    <p:pos x="6000" y="0"/>
    <p:text>DC</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24-09-23T09:09:16.382" idx="12">
    <p:pos x="6000" y="0"/>
    <p:text>LS (TW)</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24-09-23T09:10:09.697" idx="13">
    <p:pos x="6000" y="0"/>
    <p:text>DC (TW)</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24-09-23T09:10:57.242" idx="14">
    <p:pos x="6000" y="0"/>
    <p:text>DC (TW)</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24-09-23T08:37:42.570" idx="15">
    <p:pos x="6000" y="0"/>
    <p:text>LS</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4-09-23T11:36:41.289" idx="16">
    <p:pos x="6000" y="0"/>
    <p:text>DC</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4-09-23T08:38:30.119" idx="17">
    <p:pos x="6000" y="0"/>
    <p:text>LS</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24-09-23T08:38:36.278" idx="18">
    <p:pos x="6000" y="0"/>
    <p:text>LS</p:text>
  </p:cm>
</p:cmLst>
</file>

<file path=ppt/comments/comment17.xml><?xml version="1.0" encoding="utf-8"?>
<p:cmLst xmlns:a="http://schemas.openxmlformats.org/drawingml/2006/main" xmlns:r="http://schemas.openxmlformats.org/officeDocument/2006/relationships" xmlns:p="http://schemas.openxmlformats.org/presentationml/2006/main">
  <p:cm authorId="0" dt="2024-09-23T08:43:38.667" idx="20">
    <p:pos x="6000" y="0"/>
    <p:text>DC</p:text>
  </p:cm>
</p:cmLst>
</file>

<file path=ppt/comments/comment18.xml><?xml version="1.0" encoding="utf-8"?>
<p:cmLst xmlns:a="http://schemas.openxmlformats.org/drawingml/2006/main" xmlns:r="http://schemas.openxmlformats.org/officeDocument/2006/relationships" xmlns:p="http://schemas.openxmlformats.org/presentationml/2006/main">
  <p:cm authorId="0" dt="2024-09-23T08:43:44.504" idx="21">
    <p:pos x="6000" y="0"/>
    <p:text>DC</p:text>
  </p:cm>
</p:cmLst>
</file>

<file path=ppt/comments/comment19.xml><?xml version="1.0" encoding="utf-8"?>
<p:cmLst xmlns:a="http://schemas.openxmlformats.org/drawingml/2006/main" xmlns:r="http://schemas.openxmlformats.org/officeDocument/2006/relationships" xmlns:p="http://schemas.openxmlformats.org/presentationml/2006/main">
  <p:cm authorId="0" dt="2024-09-23T08:43:50.888" idx="22">
    <p:pos x="6000" y="0"/>
    <p:text>DC</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09-23T08:26:54.039" idx="2">
    <p:pos x="6000" y="0"/>
    <p:text>DC</p:text>
  </p:cm>
</p:cmLst>
</file>

<file path=ppt/comments/comment20.xml><?xml version="1.0" encoding="utf-8"?>
<p:cmLst xmlns:a="http://schemas.openxmlformats.org/drawingml/2006/main" xmlns:r="http://schemas.openxmlformats.org/officeDocument/2006/relationships" xmlns:p="http://schemas.openxmlformats.org/presentationml/2006/main">
  <p:cm authorId="0" dt="2024-09-23T08:56:33.872" idx="23">
    <p:pos x="6000" y="0"/>
    <p:text>DC</p:text>
  </p:cm>
</p:cmLst>
</file>

<file path=ppt/comments/comment21.xml><?xml version="1.0" encoding="utf-8"?>
<p:cmLst xmlns:a="http://schemas.openxmlformats.org/drawingml/2006/main" xmlns:r="http://schemas.openxmlformats.org/officeDocument/2006/relationships" xmlns:p="http://schemas.openxmlformats.org/presentationml/2006/main">
  <p:cm authorId="0" dt="2024-09-23T11:31:23.909" idx="25">
    <p:pos x="6000" y="0"/>
    <p:text>DC</p:text>
  </p:cm>
</p:cmLst>
</file>

<file path=ppt/comments/comment22.xml><?xml version="1.0" encoding="utf-8"?>
<p:cmLst xmlns:a="http://schemas.openxmlformats.org/drawingml/2006/main" xmlns:r="http://schemas.openxmlformats.org/officeDocument/2006/relationships" xmlns:p="http://schemas.openxmlformats.org/presentationml/2006/main">
  <p:cm authorId="0" dt="2024-09-23T08:57:33.372" idx="26">
    <p:pos x="6000" y="0"/>
    <p:text>DC</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4-09-23T08:33:44.308" idx="4">
    <p:pos x="6000" y="0"/>
    <p:text>LS</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4-09-23T08:35:38.625" idx="5">
    <p:pos x="6000" y="0"/>
    <p:text>DC</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4-09-23T08:35:50.295" idx="6">
    <p:pos x="6000" y="0"/>
    <p:text>DC</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4-09-23T08:35:59.894" idx="7">
    <p:pos x="6000" y="0"/>
    <p:text>LS</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4-09-23T08:36:20.137" idx="9">
    <p:pos x="6000" y="0"/>
    <p:text>LS (TW)</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24-09-23T09:07:40.865" idx="10">
    <p:pos x="6000" y="0"/>
    <p:text>LS (TW)</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4-09-23T09:08:24.854" idx="11">
    <p:pos x="6000" y="0"/>
    <p:text>DC (TW)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researchgate.net/publication/345599175_Explainable_AI_for_Inspecting_Adversarial_Attacks_on_Deep_Neural_Network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aws.amazon.com/whitepapers/latest/model-explainability-aws-ai-ml/interpretability-versus-explainability.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03f9e4061b_0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303f9e4061b_0_1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03f9e4061b_0_2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03f9e4061b_0_20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de-DE">
                <a:latin typeface="Arial"/>
                <a:ea typeface="Arial"/>
                <a:cs typeface="Arial"/>
                <a:sym typeface="Arial"/>
              </a:rPr>
              <a:t>And then there is a self-sustaining reason to implement XAI: As humans we are just curious about new knowledge, and we want to know not just what the answer is, but why! </a:t>
            </a:r>
            <a:endParaRPr>
              <a:latin typeface="Arial"/>
              <a:ea typeface="Arial"/>
              <a:cs typeface="Arial"/>
              <a:sym typeface="Arial"/>
            </a:endParaRPr>
          </a:p>
          <a:p>
            <a:pPr marL="0" lvl="0" indent="0" algn="l" rtl="0">
              <a:spcBef>
                <a:spcPts val="0"/>
              </a:spcBef>
              <a:spcAft>
                <a:spcPts val="0"/>
              </a:spcAft>
              <a:buClr>
                <a:schemeClr val="dk1"/>
              </a:buClr>
              <a:buFont typeface="Arial"/>
              <a:buNone/>
            </a:pPr>
            <a:endParaRPr>
              <a:latin typeface="Arial"/>
              <a:ea typeface="Arial"/>
              <a:cs typeface="Arial"/>
              <a:sym typeface="Arial"/>
            </a:endParaRPr>
          </a:p>
          <a:p>
            <a:pPr marL="0" lvl="0" indent="0" algn="l" rtl="0">
              <a:spcBef>
                <a:spcPts val="0"/>
              </a:spcBef>
              <a:spcAft>
                <a:spcPts val="0"/>
              </a:spcAft>
              <a:buClr>
                <a:schemeClr val="dk1"/>
              </a:buClr>
              <a:buFont typeface="Arial"/>
              <a:buNone/>
            </a:pPr>
            <a:r>
              <a:rPr lang="de-DE">
                <a:latin typeface="Arial"/>
                <a:ea typeface="Arial"/>
                <a:cs typeface="Arial"/>
                <a:sym typeface="Arial"/>
              </a:rPr>
              <a:t>When we apply XAI to our machine learning models we get the chance to understand how certain factors impact the recommendations derived. In cases like this study you see on the slide, this creates new, actually so interesting that publishable, insights about what features are most interesting for a model when performing a prediction.</a:t>
            </a:r>
            <a:endParaRPr>
              <a:latin typeface="Arial"/>
              <a:ea typeface="Arial"/>
              <a:cs typeface="Arial"/>
              <a:sym typeface="Arial"/>
            </a:endParaRPr>
          </a:p>
          <a:p>
            <a:pPr marL="0" lvl="0" indent="0" algn="l" rtl="0">
              <a:spcBef>
                <a:spcPts val="0"/>
              </a:spcBef>
              <a:spcAft>
                <a:spcPts val="0"/>
              </a:spcAft>
              <a:buClr>
                <a:schemeClr val="dk1"/>
              </a:buClr>
              <a:buFont typeface="Arial"/>
              <a:buNone/>
            </a:pPr>
            <a:endParaRPr>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de-DE">
                <a:latin typeface="Arial"/>
                <a:ea typeface="Arial"/>
                <a:cs typeface="Arial"/>
                <a:sym typeface="Arial"/>
              </a:rPr>
              <a:t>There are also examples of how insights learned from the behavior of a model lead to improvement on the design of a classifier (Ming2017).</a:t>
            </a:r>
            <a:endParaRPr>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03f9e4061b_0_2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03f9e4061b_0_20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de-DE">
                <a:latin typeface="Arial"/>
                <a:ea typeface="Arial"/>
                <a:cs typeface="Arial"/>
                <a:sym typeface="Arial"/>
              </a:rPr>
              <a:t>Next - XAI is just important to fulfill regulatory requirements.</a:t>
            </a:r>
            <a:endParaRPr>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de-DE">
                <a:latin typeface="Arial"/>
                <a:ea typeface="Arial"/>
                <a:cs typeface="Arial"/>
                <a:sym typeface="Arial"/>
              </a:rPr>
              <a:t>You might have heard about the General Data Protection Regulation (GDPR). It was enacted in 2018.</a:t>
            </a:r>
            <a:endParaRPr>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de-DE">
                <a:latin typeface="Arial"/>
                <a:ea typeface="Arial"/>
                <a:cs typeface="Arial"/>
                <a:sym typeface="Arial"/>
              </a:rPr>
              <a:t>Article 15 constitutes that people have the right to obtain information about how their data is being processed</a:t>
            </a:r>
            <a:endParaRPr>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de-DE">
                <a:latin typeface="Arial"/>
                <a:ea typeface="Arial"/>
                <a:cs typeface="Arial"/>
                <a:sym typeface="Arial"/>
              </a:rPr>
              <a:t>The Members of the European Parliament recently adopted this idea in the European AI Act, advocating to “boost citizens’ right to file complaints about AI systems and receive explanations of decisions based on high-risk AI systems that significantly impact their rights” [3].</a:t>
            </a:r>
            <a:endParaRPr>
              <a:latin typeface="Arial"/>
              <a:ea typeface="Arial"/>
              <a:cs typeface="Arial"/>
              <a:sym typeface="Arial"/>
            </a:endParaRPr>
          </a:p>
          <a:p>
            <a:pPr marL="0" lvl="0" indent="0" algn="l" rtl="0">
              <a:lnSpc>
                <a:spcPct val="115000"/>
              </a:lnSpc>
              <a:spcBef>
                <a:spcPts val="1200"/>
              </a:spcBef>
              <a:spcAft>
                <a:spcPts val="0"/>
              </a:spcAft>
              <a:buNone/>
            </a:pPr>
            <a:r>
              <a:rPr lang="de-DE">
                <a:latin typeface="Arial"/>
                <a:ea typeface="Arial"/>
                <a:cs typeface="Arial"/>
                <a:sym typeface="Arial"/>
              </a:rPr>
              <a:t>So, it is the duty of those who use the data to be able to give such information upon request. XAI methods, thus, can not only help retrieve information about how a black-box algorithm operates but also help fulfill this legal duty.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03f9e4061b_0_2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03f9e4061b_0_20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de-DE">
                <a:latin typeface="Arial"/>
                <a:ea typeface="Arial"/>
                <a:cs typeface="Arial"/>
                <a:sym typeface="Arial"/>
              </a:rPr>
              <a:t>Finally, XAI can also be used as a defense strategy:</a:t>
            </a:r>
            <a:endParaRPr>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latin typeface="Arial"/>
              <a:ea typeface="Arial"/>
              <a:cs typeface="Arial"/>
              <a:sym typeface="Arial"/>
            </a:endParaRPr>
          </a:p>
          <a:p>
            <a:pPr marL="0" lvl="0" indent="0" algn="l" rtl="0">
              <a:spcBef>
                <a:spcPts val="0"/>
              </a:spcBef>
              <a:spcAft>
                <a:spcPts val="0"/>
              </a:spcAft>
              <a:buClr>
                <a:schemeClr val="dk1"/>
              </a:buClr>
              <a:buFont typeface="Arial"/>
              <a:buNone/>
            </a:pPr>
            <a:r>
              <a:rPr lang="de-DE">
                <a:latin typeface="Arial"/>
                <a:ea typeface="Arial"/>
                <a:cs typeface="Arial"/>
                <a:sym typeface="Arial"/>
              </a:rPr>
              <a:t>When someone conducts an adversarial attack, they try tricking the system by providing an input that – to a human – looks very much like a specific class, say a cat, but, because of subtle changes in the data, gets interpreted by the ML system as another class, say a dog. </a:t>
            </a:r>
            <a:endParaRPr>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de-DE">
                <a:latin typeface="Arial"/>
                <a:ea typeface="Arial"/>
                <a:cs typeface="Arial"/>
                <a:sym typeface="Arial"/>
              </a:rPr>
              <a:t>XAI tools allow the user to understand which areas of the input image had how much effect on the output creation. These insights can help humans spot images in which the pixels that were focused by the model seem off and, thus, evaluate if an adversarial attack might be happening. </a:t>
            </a:r>
            <a:endParaRPr>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de-DE">
                <a:latin typeface="Arial"/>
                <a:ea typeface="Arial"/>
                <a:cs typeface="Arial"/>
                <a:sym typeface="Arial"/>
              </a:rPr>
              <a:t>If seemingly random areas of an image shine up and correlate with unexpected output classes, users monitoring the local explanations of their model will notice a dissonance they possibly would’ve missed with their naked eye.</a:t>
            </a:r>
            <a:endParaRPr>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de-DE">
                <a:latin typeface="Arial"/>
                <a:ea typeface="Arial"/>
                <a:cs typeface="Arial"/>
                <a:sym typeface="Arial"/>
              </a:rPr>
              <a:t>The sooner they’ve noticed something is off, they can check other parameters that confirm or reject an adversarial attack – and timely issue countermeasures, if necessary.</a:t>
            </a:r>
            <a:endParaRPr>
              <a:latin typeface="Arial"/>
              <a:ea typeface="Arial"/>
              <a:cs typeface="Arial"/>
              <a:sym typeface="Arial"/>
            </a:endParaRPr>
          </a:p>
          <a:p>
            <a:pPr marL="0" lvl="0" indent="0" algn="l" rtl="0">
              <a:spcBef>
                <a:spcPts val="1200"/>
              </a:spcBef>
              <a:spcAft>
                <a:spcPts val="0"/>
              </a:spcAft>
              <a:buClr>
                <a:schemeClr val="dk1"/>
              </a:buClr>
              <a:buFont typeface="Arial"/>
              <a:buNone/>
            </a:pPr>
            <a:r>
              <a:rPr lang="de-DE">
                <a:latin typeface="Arial"/>
                <a:ea typeface="Arial"/>
                <a:cs typeface="Arial"/>
                <a:sym typeface="Arial"/>
              </a:rPr>
              <a:t>You can also use XAI methods to defend against adversarial attacks: You can imitate an adversarial attack of a particular type – or multiple types – that you render particularly likely and thereby generate adversarial attack input pictures. You can then use these newly created images to re-train your net.</a:t>
            </a:r>
            <a:endParaRPr>
              <a:latin typeface="Arial"/>
              <a:ea typeface="Arial"/>
              <a:cs typeface="Arial"/>
              <a:sym typeface="Arial"/>
            </a:endParaRPr>
          </a:p>
          <a:p>
            <a:pPr marL="0" lvl="0" indent="0" algn="l" rtl="0">
              <a:spcBef>
                <a:spcPts val="0"/>
              </a:spcBef>
              <a:spcAft>
                <a:spcPts val="0"/>
              </a:spcAft>
              <a:buClr>
                <a:schemeClr val="dk1"/>
              </a:buClr>
              <a:buFont typeface="Arial"/>
              <a:buNone/>
            </a:pPr>
            <a:endParaRPr>
              <a:latin typeface="Arial"/>
              <a:ea typeface="Arial"/>
              <a:cs typeface="Arial"/>
              <a:sym typeface="Arial"/>
            </a:endParaRPr>
          </a:p>
          <a:p>
            <a:pPr marL="0" lvl="0" indent="0" algn="l" rtl="0">
              <a:spcBef>
                <a:spcPts val="0"/>
              </a:spcBef>
              <a:spcAft>
                <a:spcPts val="0"/>
              </a:spcAft>
              <a:buClr>
                <a:schemeClr val="dk1"/>
              </a:buClr>
              <a:buFont typeface="Arial"/>
              <a:buNone/>
            </a:pPr>
            <a:r>
              <a:rPr lang="de-DE">
                <a:latin typeface="Arial"/>
                <a:ea typeface="Arial"/>
                <a:cs typeface="Arial"/>
                <a:sym typeface="Arial"/>
              </a:rPr>
              <a:t>[Transition]</a:t>
            </a:r>
            <a:endParaRPr>
              <a:latin typeface="Arial"/>
              <a:ea typeface="Arial"/>
              <a:cs typeface="Arial"/>
              <a:sym typeface="Arial"/>
            </a:endParaRPr>
          </a:p>
          <a:p>
            <a:pPr marL="0" lvl="0" indent="0" algn="l" rtl="0">
              <a:spcBef>
                <a:spcPts val="0"/>
              </a:spcBef>
              <a:spcAft>
                <a:spcPts val="0"/>
              </a:spcAft>
              <a:buNone/>
            </a:pPr>
            <a:r>
              <a:rPr lang="de-DE">
                <a:latin typeface="Arial"/>
                <a:ea typeface="Arial"/>
                <a:cs typeface="Arial"/>
                <a:sym typeface="Arial"/>
              </a:rPr>
              <a:t>- cool. Now that we’ve learned multiple reasons for why you should care to implement XAI we can look at the workflow :)</a:t>
            </a:r>
            <a:br>
              <a:rPr lang="de-DE">
                <a:latin typeface="Arial"/>
                <a:ea typeface="Arial"/>
                <a:cs typeface="Arial"/>
                <a:sym typeface="Arial"/>
              </a:rPr>
            </a:br>
            <a:br>
              <a:rPr lang="de-DE">
                <a:latin typeface="Arial"/>
                <a:ea typeface="Arial"/>
                <a:cs typeface="Arial"/>
                <a:sym typeface="Arial"/>
              </a:rPr>
            </a:br>
            <a:r>
              <a:rPr lang="de-DE">
                <a:latin typeface="Arial"/>
                <a:ea typeface="Arial"/>
                <a:cs typeface="Arial"/>
                <a:sym typeface="Arial"/>
              </a:rPr>
              <a:t>[hacking and adversarial attacks - use XAI to detect attacks</a:t>
            </a:r>
            <a:r>
              <a:rPr lang="de-DE" u="sng">
                <a:solidFill>
                  <a:schemeClr val="hlink"/>
                </a:solidFill>
                <a:latin typeface="Arial"/>
                <a:ea typeface="Arial"/>
                <a:cs typeface="Arial"/>
                <a:sym typeface="Arial"/>
                <a:hlinkClick r:id="rId3"/>
              </a:rPr>
              <a:t> link</a:t>
            </a:r>
            <a:r>
              <a:rPr lang="de-DE">
                <a:latin typeface="Arial"/>
                <a:ea typeface="Arial"/>
                <a:cs typeface="Arial"/>
                <a:sym typeface="Arial"/>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03f9e4061b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03f9e4061b_0_9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03f9e4061b_0_2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03f9e4061b_0_20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03f9e4061b_0_1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03f9e4061b_0_12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03f9e4061b_0_1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03f9e4061b_0_13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03f9e4061b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03f9e4061b_0_16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03f9e4061b_0_1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03f9e4061b_0_17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303f9e4061b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303f9e4061b_0_17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03f9e4061b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03f9e4061b_0_5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03f9e4061b_0_17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303f9e4061b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03f9e4061b_0_20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303f9e4061b_0_2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03f9e4061b_0_18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303f9e4061b_0_18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03f9e4061b_0_6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303f9e4061b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03f9e4061b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03f9e4061b_0_6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03f9e4061b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03f9e4061b_0_7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de-DE" sz="1100">
                <a:latin typeface="Arial"/>
                <a:ea typeface="Arial"/>
                <a:cs typeface="Arial"/>
                <a:sym typeface="Arial"/>
              </a:rPr>
              <a:t>There is a difference between the two terms, even though they are largely used exchangably.</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de-DE" sz="1100">
                <a:latin typeface="Arial"/>
                <a:ea typeface="Arial"/>
                <a:cs typeface="Arial"/>
                <a:sym typeface="Arial"/>
              </a:rPr>
              <a:t>In a nutshell:</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de-DE" sz="1100">
                <a:latin typeface="Arial"/>
                <a:ea typeface="Arial"/>
                <a:cs typeface="Arial"/>
                <a:sym typeface="Arial"/>
              </a:rPr>
              <a:t>My idea of </a:t>
            </a:r>
            <a:r>
              <a:rPr lang="de-DE" sz="1100" b="1">
                <a:latin typeface="Arial"/>
                <a:ea typeface="Arial"/>
                <a:cs typeface="Arial"/>
                <a:sym typeface="Arial"/>
              </a:rPr>
              <a:t>interpretability</a:t>
            </a:r>
            <a:r>
              <a:rPr lang="de-DE" sz="1100">
                <a:latin typeface="Arial"/>
                <a:ea typeface="Arial"/>
                <a:cs typeface="Arial"/>
                <a:sym typeface="Arial"/>
              </a:rPr>
              <a:t> is that someone who uses the model, say a doctor, can interpret the interpretable model's behavior. Meaning they can "explain" (misleading terminology, sorry) why a certain model produces a certain output, given a certain input. Not all models can be interpretable models, most deep learning architectures can't.</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de-DE" sz="1100">
                <a:latin typeface="Arial"/>
                <a:ea typeface="Arial"/>
                <a:cs typeface="Arial"/>
                <a:sym typeface="Arial"/>
              </a:rPr>
              <a:t>My idea of </a:t>
            </a:r>
            <a:r>
              <a:rPr lang="de-DE" sz="1100" b="1">
                <a:latin typeface="Arial"/>
                <a:ea typeface="Arial"/>
                <a:cs typeface="Arial"/>
                <a:sym typeface="Arial"/>
              </a:rPr>
              <a:t>explainability</a:t>
            </a:r>
            <a:r>
              <a:rPr lang="de-DE" sz="1100">
                <a:latin typeface="Arial"/>
                <a:ea typeface="Arial"/>
                <a:cs typeface="Arial"/>
                <a:sym typeface="Arial"/>
              </a:rPr>
              <a:t> (or XAI) is that a certain method (typically what I'd call "model agnostic", but I will have to look into how you use this term in the rest of the lecture) provide additional information about how different parts of the inputs influenced the model's output. E.g. saliency maps. One XAI enriched output does not tell us anything about the model, but multiple might give us clues about the inner mechanics of the model.</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de-DE" sz="1100">
                <a:latin typeface="Arial"/>
                <a:ea typeface="Arial"/>
                <a:cs typeface="Arial"/>
                <a:sym typeface="Arial"/>
              </a:rPr>
              <a:t>I found this AWS whitepaper that somewhat does a decent job in distinguishing explainability or interpretability.</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r>
              <a:rPr lang="de-DE" sz="1100" u="sng">
                <a:solidFill>
                  <a:schemeClr val="hlink"/>
                </a:solidFill>
                <a:latin typeface="Arial"/>
                <a:ea typeface="Arial"/>
                <a:cs typeface="Arial"/>
                <a:sym typeface="Arial"/>
                <a:hlinkClick r:id="rId3"/>
              </a:rPr>
              <a:t>https://docs.aws.amazon.com/whitepapers/latest/model-explainability-aws-ai-ml/interpretability-versus-explainability.html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3f9e4061b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3f9e4061b_0_7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03f9e4061b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03f9e4061b_0_7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de-DE">
                <a:latin typeface="Arial"/>
                <a:ea typeface="Arial"/>
                <a:cs typeface="Arial"/>
                <a:sym typeface="Arial"/>
              </a:rPr>
              <a:t>So, usually, we output the performance of machine learning models in metics. But, as Doshi-Velez et al. put it: a single metric always is an incomplete description of real-world tasks.</a:t>
            </a:r>
            <a:endParaRPr>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de-DE">
                <a:latin typeface="Arial"/>
                <a:ea typeface="Arial"/>
                <a:cs typeface="Arial"/>
                <a:sym typeface="Arial"/>
              </a:rPr>
              <a:t>… and that leads to a bunch of problems. I will use the next few minutes to highlight a few areas where the lack of explainability creates problems, or - vice versa - the use of explainability can help better the results we achieve with machine learning.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03f9e4061b_0_1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03f9e4061b_0_19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de-DE">
                <a:latin typeface="Arial"/>
                <a:ea typeface="Arial"/>
                <a:cs typeface="Arial"/>
                <a:sym typeface="Arial"/>
              </a:rPr>
              <a:t>First there is the issue of technology acceptance.</a:t>
            </a:r>
            <a:endParaRPr>
              <a:latin typeface="Arial"/>
              <a:ea typeface="Arial"/>
              <a:cs typeface="Arial"/>
              <a:sym typeface="Arial"/>
            </a:endParaRPr>
          </a:p>
          <a:p>
            <a:pPr marL="0" lvl="0" indent="0" algn="l" rtl="0">
              <a:spcBef>
                <a:spcPts val="0"/>
              </a:spcBef>
              <a:spcAft>
                <a:spcPts val="0"/>
              </a:spcAft>
              <a:buClr>
                <a:schemeClr val="dk1"/>
              </a:buClr>
              <a:buFont typeface="Arial"/>
              <a:buNone/>
            </a:pPr>
            <a:endParaRPr>
              <a:latin typeface="Arial"/>
              <a:ea typeface="Arial"/>
              <a:cs typeface="Arial"/>
              <a:sym typeface="Arial"/>
            </a:endParaRPr>
          </a:p>
          <a:p>
            <a:pPr marL="0" lvl="0" indent="0" algn="l" rtl="0">
              <a:spcBef>
                <a:spcPts val="0"/>
              </a:spcBef>
              <a:spcAft>
                <a:spcPts val="0"/>
              </a:spcAft>
              <a:buClr>
                <a:schemeClr val="dk1"/>
              </a:buClr>
              <a:buFont typeface="Arial"/>
              <a:buNone/>
            </a:pPr>
            <a:r>
              <a:rPr lang="de-DE">
                <a:latin typeface="Arial"/>
                <a:ea typeface="Arial"/>
                <a:cs typeface="Arial"/>
                <a:sym typeface="Arial"/>
              </a:rPr>
              <a:t>Imagine a doctor. If we hand them, for example, a machine learning generated prediction that their patient has cancer - say as a classification probability - in most cases the doctor doesnt know how the model generated the output.</a:t>
            </a:r>
            <a:endParaRPr>
              <a:latin typeface="Arial"/>
              <a:ea typeface="Arial"/>
              <a:cs typeface="Arial"/>
              <a:sym typeface="Arial"/>
            </a:endParaRPr>
          </a:p>
          <a:p>
            <a:pPr marL="0" lvl="0" indent="0" algn="l" rtl="0">
              <a:spcBef>
                <a:spcPts val="0"/>
              </a:spcBef>
              <a:spcAft>
                <a:spcPts val="0"/>
              </a:spcAft>
              <a:buClr>
                <a:schemeClr val="dk1"/>
              </a:buClr>
              <a:buFont typeface="Arial"/>
              <a:buNone/>
            </a:pPr>
            <a:endParaRPr>
              <a:latin typeface="Arial"/>
              <a:ea typeface="Arial"/>
              <a:cs typeface="Arial"/>
              <a:sym typeface="Arial"/>
            </a:endParaRPr>
          </a:p>
          <a:p>
            <a:pPr marL="0" lvl="0" indent="0" algn="l" rtl="0">
              <a:spcBef>
                <a:spcPts val="0"/>
              </a:spcBef>
              <a:spcAft>
                <a:spcPts val="0"/>
              </a:spcAft>
              <a:buClr>
                <a:schemeClr val="dk1"/>
              </a:buClr>
              <a:buFont typeface="Arial"/>
              <a:buNone/>
            </a:pPr>
            <a:r>
              <a:rPr lang="de-DE">
                <a:latin typeface="Arial"/>
                <a:ea typeface="Arial"/>
                <a:cs typeface="Arial"/>
                <a:sym typeface="Arial"/>
              </a:rPr>
              <a:t>Many doctors say that when they dont know how a recommendation came about, they cannot validate it, and hence, won’t trust it. As a result, they will disregard the models output and not use it to inform any decisions for their patients. </a:t>
            </a:r>
            <a:endParaRPr>
              <a:latin typeface="Arial"/>
              <a:ea typeface="Arial"/>
              <a:cs typeface="Arial"/>
              <a:sym typeface="Arial"/>
            </a:endParaRPr>
          </a:p>
          <a:p>
            <a:pPr marL="0" lvl="0" indent="0" algn="l" rtl="0">
              <a:spcBef>
                <a:spcPts val="0"/>
              </a:spcBef>
              <a:spcAft>
                <a:spcPts val="0"/>
              </a:spcAft>
              <a:buClr>
                <a:schemeClr val="dk1"/>
              </a:buClr>
              <a:buFont typeface="Arial"/>
              <a:buNone/>
            </a:pPr>
            <a:endParaRPr>
              <a:latin typeface="Arial"/>
              <a:ea typeface="Arial"/>
              <a:cs typeface="Arial"/>
              <a:sym typeface="Arial"/>
            </a:endParaRPr>
          </a:p>
          <a:p>
            <a:pPr marL="0" lvl="0" indent="0" algn="l" rtl="0">
              <a:spcBef>
                <a:spcPts val="0"/>
              </a:spcBef>
              <a:spcAft>
                <a:spcPts val="0"/>
              </a:spcAft>
              <a:buClr>
                <a:schemeClr val="dk1"/>
              </a:buClr>
              <a:buFont typeface="Arial"/>
              <a:buNone/>
            </a:pPr>
            <a:r>
              <a:rPr lang="de-DE">
                <a:latin typeface="Arial"/>
                <a:ea typeface="Arial"/>
                <a:cs typeface="Arial"/>
                <a:sym typeface="Arial"/>
              </a:rPr>
              <a:t>As you can imagine, this makes models that lack XAI extremely difficult to enter clinics.</a:t>
            </a:r>
            <a:endParaRPr>
              <a:latin typeface="Arial"/>
              <a:ea typeface="Arial"/>
              <a:cs typeface="Arial"/>
              <a:sym typeface="Arial"/>
            </a:endParaRPr>
          </a:p>
          <a:p>
            <a:pPr marL="0" lvl="0" indent="0" algn="l" rtl="0">
              <a:spcBef>
                <a:spcPts val="0"/>
              </a:spcBef>
              <a:spcAft>
                <a:spcPts val="0"/>
              </a:spcAft>
              <a:buClr>
                <a:schemeClr val="dk1"/>
              </a:buClr>
              <a:buFont typeface="Arial"/>
              <a:buNone/>
            </a:pPr>
            <a:endParaRPr>
              <a:latin typeface="Arial"/>
              <a:ea typeface="Arial"/>
              <a:cs typeface="Arial"/>
              <a:sym typeface="Arial"/>
            </a:endParaRPr>
          </a:p>
          <a:p>
            <a:pPr marL="0" lvl="0" indent="0" algn="l" rtl="0">
              <a:spcBef>
                <a:spcPts val="0"/>
              </a:spcBef>
              <a:spcAft>
                <a:spcPts val="0"/>
              </a:spcAft>
              <a:buNone/>
            </a:pPr>
            <a:r>
              <a:rPr lang="de-DE">
                <a:latin typeface="Arial"/>
                <a:ea typeface="Arial"/>
                <a:cs typeface="Arial"/>
                <a:sym typeface="Arial"/>
              </a:rPr>
              <a:t>When we use explainability, doctors can trace why a model outputs a certain result or why a certain recommendation has been made. That way, clinicians remain in the loop and can make an informed decision about if they would like to incorporate a machine learning result in their treatment decision or not.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03f9e4061b_0_2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03f9e4061b_0_20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de-DE">
                <a:latin typeface="Arial"/>
                <a:ea typeface="Arial"/>
                <a:cs typeface="Arial"/>
                <a:sym typeface="Arial"/>
              </a:rPr>
              <a:t>A second - very important - reason to use XAI is to mitigate ethical issues.</a:t>
            </a:r>
            <a:endParaRPr>
              <a:latin typeface="Arial"/>
              <a:ea typeface="Arial"/>
              <a:cs typeface="Arial"/>
              <a:sym typeface="Arial"/>
            </a:endParaRPr>
          </a:p>
          <a:p>
            <a:pPr marL="0" lvl="0" indent="0" algn="l" rtl="0">
              <a:spcBef>
                <a:spcPts val="0"/>
              </a:spcBef>
              <a:spcAft>
                <a:spcPts val="0"/>
              </a:spcAft>
              <a:buClr>
                <a:schemeClr val="dk1"/>
              </a:buClr>
              <a:buFont typeface="Arial"/>
              <a:buNone/>
            </a:pPr>
            <a:endParaRPr>
              <a:latin typeface="Arial"/>
              <a:ea typeface="Arial"/>
              <a:cs typeface="Arial"/>
              <a:sym typeface="Arial"/>
            </a:endParaRPr>
          </a:p>
          <a:p>
            <a:pPr marL="0" lvl="0" indent="0" algn="l" rtl="0">
              <a:spcBef>
                <a:spcPts val="0"/>
              </a:spcBef>
              <a:spcAft>
                <a:spcPts val="0"/>
              </a:spcAft>
              <a:buClr>
                <a:schemeClr val="dk1"/>
              </a:buClr>
              <a:buFont typeface="Arial"/>
              <a:buNone/>
            </a:pPr>
            <a:r>
              <a:rPr lang="de-DE">
                <a:latin typeface="Arial"/>
                <a:ea typeface="Arial"/>
                <a:cs typeface="Arial"/>
                <a:sym typeface="Arial"/>
              </a:rPr>
              <a:t>In the case referred to in the image in the slide, the algorithm had been found to be “less likely to refer black people than white people who were equally sick to programmes that aim to improve care for patients with complex medical needs”. </a:t>
            </a:r>
            <a:endParaRPr>
              <a:latin typeface="Arial"/>
              <a:ea typeface="Arial"/>
              <a:cs typeface="Arial"/>
              <a:sym typeface="Arial"/>
            </a:endParaRPr>
          </a:p>
          <a:p>
            <a:pPr marL="0" lvl="0" indent="0" algn="l" rtl="0">
              <a:spcBef>
                <a:spcPts val="0"/>
              </a:spcBef>
              <a:spcAft>
                <a:spcPts val="0"/>
              </a:spcAft>
              <a:buClr>
                <a:schemeClr val="dk1"/>
              </a:buClr>
              <a:buFont typeface="Arial"/>
              <a:buNone/>
            </a:pPr>
            <a:endParaRPr>
              <a:latin typeface="Arial"/>
              <a:ea typeface="Arial"/>
              <a:cs typeface="Arial"/>
              <a:sym typeface="Arial"/>
            </a:endParaRPr>
          </a:p>
          <a:p>
            <a:pPr marL="0" lvl="0" indent="0" algn="l" rtl="0">
              <a:spcBef>
                <a:spcPts val="0"/>
              </a:spcBef>
              <a:spcAft>
                <a:spcPts val="0"/>
              </a:spcAft>
              <a:buClr>
                <a:schemeClr val="dk1"/>
              </a:buClr>
              <a:buFont typeface="Arial"/>
              <a:buNone/>
            </a:pPr>
            <a:r>
              <a:rPr lang="de-DE">
                <a:latin typeface="Arial"/>
                <a:ea typeface="Arial"/>
                <a:cs typeface="Arial"/>
                <a:sym typeface="Arial"/>
              </a:rPr>
              <a:t>How did that happen? It happens, because people have different characteristics. Think of - as in the example in the slide - skin color. But you can also think of other attributes, like age, gender, socio-economic status, access to medical care, trust in the healthcare system, etc.. </a:t>
            </a:r>
            <a:endParaRPr>
              <a:latin typeface="Arial"/>
              <a:ea typeface="Arial"/>
              <a:cs typeface="Arial"/>
              <a:sym typeface="Arial"/>
            </a:endParaRPr>
          </a:p>
          <a:p>
            <a:pPr marL="0" lvl="0" indent="0" algn="l" rtl="0">
              <a:spcBef>
                <a:spcPts val="0"/>
              </a:spcBef>
              <a:spcAft>
                <a:spcPts val="0"/>
              </a:spcAft>
              <a:buClr>
                <a:schemeClr val="dk1"/>
              </a:buClr>
              <a:buFont typeface="Arial"/>
              <a:buNone/>
            </a:pPr>
            <a:endParaRPr>
              <a:latin typeface="Arial"/>
              <a:ea typeface="Arial"/>
              <a:cs typeface="Arial"/>
              <a:sym typeface="Arial"/>
            </a:endParaRPr>
          </a:p>
          <a:p>
            <a:pPr marL="0" lvl="0" indent="0" algn="l" rtl="0">
              <a:spcBef>
                <a:spcPts val="0"/>
              </a:spcBef>
              <a:spcAft>
                <a:spcPts val="0"/>
              </a:spcAft>
              <a:buClr>
                <a:schemeClr val="dk1"/>
              </a:buClr>
              <a:buFont typeface="Arial"/>
              <a:buNone/>
            </a:pPr>
            <a:r>
              <a:rPr lang="de-DE">
                <a:latin typeface="Arial"/>
                <a:ea typeface="Arial"/>
                <a:cs typeface="Arial"/>
                <a:sym typeface="Arial"/>
              </a:rPr>
              <a:t>When we train a machine learning model, it will always perform better for groups that share certain characteristics with the mean of the training data set and, hence, worse for others. What may result is bias, and potential discrimination.</a:t>
            </a:r>
            <a:endParaRPr>
              <a:latin typeface="Arial"/>
              <a:ea typeface="Arial"/>
              <a:cs typeface="Arial"/>
              <a:sym typeface="Arial"/>
            </a:endParaRPr>
          </a:p>
          <a:p>
            <a:pPr marL="0" lvl="0" indent="0" algn="l" rtl="0">
              <a:spcBef>
                <a:spcPts val="0"/>
              </a:spcBef>
              <a:spcAft>
                <a:spcPts val="0"/>
              </a:spcAft>
              <a:buClr>
                <a:schemeClr val="dk1"/>
              </a:buClr>
              <a:buFont typeface="Arial"/>
              <a:buNone/>
            </a:pPr>
            <a:endParaRPr>
              <a:latin typeface="Arial"/>
              <a:ea typeface="Arial"/>
              <a:cs typeface="Arial"/>
              <a:sym typeface="Arial"/>
            </a:endParaRPr>
          </a:p>
          <a:p>
            <a:pPr marL="0" lvl="0" indent="0" algn="l" rtl="0">
              <a:spcBef>
                <a:spcPts val="0"/>
              </a:spcBef>
              <a:spcAft>
                <a:spcPts val="0"/>
              </a:spcAft>
              <a:buNone/>
            </a:pPr>
            <a:r>
              <a:rPr lang="de-DE">
                <a:latin typeface="Arial"/>
                <a:ea typeface="Arial"/>
                <a:cs typeface="Arial"/>
                <a:sym typeface="Arial"/>
              </a:rPr>
              <a:t>When XAI is applied, specialists working with the system have the chance to spot if a given output might be underpinned by a bias prevalent in the model. Such insights can help to reject individual recommendations that are off, and even to find global errors in the model, to increase performance among socially disadvantaged groups.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480000" y="292800"/>
            <a:ext cx="11231520" cy="4953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478560" y="827520"/>
            <a:ext cx="11231520" cy="543360"/>
          </a:xfrm>
          <a:prstGeom prst="rect">
            <a:avLst/>
          </a:prstGeom>
          <a:noFill/>
          <a:ln>
            <a:noFill/>
          </a:ln>
        </p:spPr>
        <p:txBody>
          <a:bodyPr spcFirstLastPara="1" wrap="square" lIns="0" tIns="0" rIns="0" bIns="0" anchor="ctr" anchorCtr="0">
            <a:noAutofit/>
          </a:bodyPr>
          <a:lstStyle>
            <a:lvl1pPr lvl="0" algn="l">
              <a:lnSpc>
                <a:spcPct val="90000"/>
              </a:lnSpc>
              <a:spcBef>
                <a:spcPts val="1889"/>
              </a:spcBef>
              <a:spcAft>
                <a:spcPts val="0"/>
              </a:spcAft>
              <a:buSzPts val="810"/>
              <a:buChar char="●"/>
              <a:defRPr/>
            </a:lvl1pPr>
            <a:lvl2pPr lvl="1" algn="l">
              <a:lnSpc>
                <a:spcPct val="90000"/>
              </a:lnSpc>
              <a:spcBef>
                <a:spcPts val="667"/>
              </a:spcBef>
              <a:spcAft>
                <a:spcPts val="0"/>
              </a:spcAft>
              <a:buClr>
                <a:schemeClr val="dk1"/>
              </a:buClr>
              <a:buSzPts val="1800"/>
              <a:buChar char="•"/>
              <a:defRPr/>
            </a:lvl2pPr>
            <a:lvl3pPr lvl="2" algn="l">
              <a:lnSpc>
                <a:spcPct val="90000"/>
              </a:lnSpc>
              <a:spcBef>
                <a:spcPts val="667"/>
              </a:spcBef>
              <a:spcAft>
                <a:spcPts val="0"/>
              </a:spcAft>
              <a:buClr>
                <a:schemeClr val="dk1"/>
              </a:buClr>
              <a:buSzPts val="1800"/>
              <a:buChar char="•"/>
              <a:defRPr/>
            </a:lvl3pPr>
            <a:lvl4pPr lvl="3" algn="l">
              <a:lnSpc>
                <a:spcPct val="90000"/>
              </a:lnSpc>
              <a:spcBef>
                <a:spcPts val="667"/>
              </a:spcBef>
              <a:spcAft>
                <a:spcPts val="0"/>
              </a:spcAft>
              <a:buClr>
                <a:schemeClr val="dk1"/>
              </a:buClr>
              <a:buSzPts val="1800"/>
              <a:buChar char="•"/>
              <a:defRPr/>
            </a:lvl4pPr>
            <a:lvl5pPr lvl="4" algn="l">
              <a:lnSpc>
                <a:spcPct val="90000"/>
              </a:lnSpc>
              <a:spcBef>
                <a:spcPts val="667"/>
              </a:spcBef>
              <a:spcAft>
                <a:spcPts val="0"/>
              </a:spcAft>
              <a:buClr>
                <a:schemeClr val="dk1"/>
              </a:buClr>
              <a:buSzPts val="1800"/>
              <a:buChar char="•"/>
              <a:defRPr/>
            </a:lvl5pPr>
            <a:lvl6pPr lvl="5" algn="l">
              <a:lnSpc>
                <a:spcPct val="90000"/>
              </a:lnSpc>
              <a:spcBef>
                <a:spcPts val="667"/>
              </a:spcBef>
              <a:spcAft>
                <a:spcPts val="0"/>
              </a:spcAft>
              <a:buClr>
                <a:schemeClr val="dk1"/>
              </a:buClr>
              <a:buSzPts val="1800"/>
              <a:buChar char="•"/>
              <a:defRPr/>
            </a:lvl6pPr>
            <a:lvl7pPr lvl="6" algn="l">
              <a:lnSpc>
                <a:spcPct val="90000"/>
              </a:lnSpc>
              <a:spcBef>
                <a:spcPts val="667"/>
              </a:spcBef>
              <a:spcAft>
                <a:spcPts val="0"/>
              </a:spcAft>
              <a:buClr>
                <a:schemeClr val="dk1"/>
              </a:buClr>
              <a:buSzPts val="1800"/>
              <a:buChar char="•"/>
              <a:defRPr/>
            </a:lvl7pPr>
            <a:lvl8pPr lvl="7" algn="l">
              <a:lnSpc>
                <a:spcPct val="90000"/>
              </a:lnSpc>
              <a:spcBef>
                <a:spcPts val="667"/>
              </a:spcBef>
              <a:spcAft>
                <a:spcPts val="0"/>
              </a:spcAft>
              <a:buClr>
                <a:schemeClr val="dk1"/>
              </a:buClr>
              <a:buSzPts val="1800"/>
              <a:buChar char="•"/>
              <a:defRPr/>
            </a:lvl8pPr>
            <a:lvl9pPr lvl="8"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480000" y="292800"/>
            <a:ext cx="11231520" cy="4953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1"/>
          <p:cNvSpPr txBox="1">
            <a:spLocks noGrp="1"/>
          </p:cNvSpPr>
          <p:nvPr>
            <p:ph type="body" idx="1"/>
          </p:nvPr>
        </p:nvSpPr>
        <p:spPr>
          <a:xfrm>
            <a:off x="478560" y="921600"/>
            <a:ext cx="1123152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9" name="Google Shape;49;p11"/>
          <p:cNvSpPr txBox="1">
            <a:spLocks noGrp="1"/>
          </p:cNvSpPr>
          <p:nvPr>
            <p:ph type="body" idx="2"/>
          </p:nvPr>
        </p:nvSpPr>
        <p:spPr>
          <a:xfrm>
            <a:off x="478560" y="1107360"/>
            <a:ext cx="1123152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480000" y="292800"/>
            <a:ext cx="11231520" cy="4953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2"/>
          <p:cNvSpPr txBox="1">
            <a:spLocks noGrp="1"/>
          </p:cNvSpPr>
          <p:nvPr>
            <p:ph type="body" idx="1"/>
          </p:nvPr>
        </p:nvSpPr>
        <p:spPr>
          <a:xfrm>
            <a:off x="478560" y="921600"/>
            <a:ext cx="548064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3" name="Google Shape;53;p12"/>
          <p:cNvSpPr txBox="1">
            <a:spLocks noGrp="1"/>
          </p:cNvSpPr>
          <p:nvPr>
            <p:ph type="body" idx="2"/>
          </p:nvPr>
        </p:nvSpPr>
        <p:spPr>
          <a:xfrm>
            <a:off x="6233760" y="921600"/>
            <a:ext cx="548064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4" name="Google Shape;54;p12"/>
          <p:cNvSpPr txBox="1">
            <a:spLocks noGrp="1"/>
          </p:cNvSpPr>
          <p:nvPr>
            <p:ph type="body" idx="3"/>
          </p:nvPr>
        </p:nvSpPr>
        <p:spPr>
          <a:xfrm>
            <a:off x="478560" y="1107360"/>
            <a:ext cx="548064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5" name="Google Shape;55;p12"/>
          <p:cNvSpPr txBox="1">
            <a:spLocks noGrp="1"/>
          </p:cNvSpPr>
          <p:nvPr>
            <p:ph type="body" idx="4"/>
          </p:nvPr>
        </p:nvSpPr>
        <p:spPr>
          <a:xfrm>
            <a:off x="6233760" y="1107360"/>
            <a:ext cx="548064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480000" y="292800"/>
            <a:ext cx="11231520" cy="4953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3"/>
          <p:cNvSpPr txBox="1">
            <a:spLocks noGrp="1"/>
          </p:cNvSpPr>
          <p:nvPr>
            <p:ph type="body" idx="1"/>
          </p:nvPr>
        </p:nvSpPr>
        <p:spPr>
          <a:xfrm>
            <a:off x="478560" y="921600"/>
            <a:ext cx="361632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9" name="Google Shape;59;p13"/>
          <p:cNvSpPr txBox="1">
            <a:spLocks noGrp="1"/>
          </p:cNvSpPr>
          <p:nvPr>
            <p:ph type="body" idx="2"/>
          </p:nvPr>
        </p:nvSpPr>
        <p:spPr>
          <a:xfrm>
            <a:off x="4276320" y="921600"/>
            <a:ext cx="361632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0" name="Google Shape;60;p13"/>
          <p:cNvSpPr txBox="1">
            <a:spLocks noGrp="1"/>
          </p:cNvSpPr>
          <p:nvPr>
            <p:ph type="body" idx="3"/>
          </p:nvPr>
        </p:nvSpPr>
        <p:spPr>
          <a:xfrm>
            <a:off x="8074080" y="921600"/>
            <a:ext cx="361632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1" name="Google Shape;61;p13"/>
          <p:cNvSpPr txBox="1">
            <a:spLocks noGrp="1"/>
          </p:cNvSpPr>
          <p:nvPr>
            <p:ph type="body" idx="4"/>
          </p:nvPr>
        </p:nvSpPr>
        <p:spPr>
          <a:xfrm>
            <a:off x="478560" y="1107360"/>
            <a:ext cx="361632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2" name="Google Shape;62;p13"/>
          <p:cNvSpPr txBox="1">
            <a:spLocks noGrp="1"/>
          </p:cNvSpPr>
          <p:nvPr>
            <p:ph type="body" idx="5"/>
          </p:nvPr>
        </p:nvSpPr>
        <p:spPr>
          <a:xfrm>
            <a:off x="4276320" y="1107360"/>
            <a:ext cx="361632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3" name="Google Shape;63;p13"/>
          <p:cNvSpPr txBox="1">
            <a:spLocks noGrp="1"/>
          </p:cNvSpPr>
          <p:nvPr>
            <p:ph type="body" idx="6"/>
          </p:nvPr>
        </p:nvSpPr>
        <p:spPr>
          <a:xfrm>
            <a:off x="8074080" y="1107360"/>
            <a:ext cx="361632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838200" y="730229"/>
            <a:ext cx="2743200" cy="753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8"/>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8"/>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
        <p:nvSpPr>
          <p:cNvPr id="135" name="Google Shape;135;p28"/>
          <p:cNvSpPr/>
          <p:nvPr/>
        </p:nvSpPr>
        <p:spPr>
          <a:xfrm>
            <a:off x="8852346" y="1"/>
            <a:ext cx="3333807" cy="2961527"/>
          </a:xfrm>
          <a:custGeom>
            <a:avLst/>
            <a:gdLst/>
            <a:ahLst/>
            <a:cxnLst/>
            <a:rect l="l" t="t" r="r" b="b"/>
            <a:pathLst>
              <a:path w="5979922" h="5312156" extrusionOk="0">
                <a:moveTo>
                  <a:pt x="5979922" y="0"/>
                </a:moveTo>
                <a:lnTo>
                  <a:pt x="0" y="0"/>
                </a:lnTo>
                <a:lnTo>
                  <a:pt x="1405128" y="1248156"/>
                </a:lnTo>
                <a:lnTo>
                  <a:pt x="4673600" y="1248156"/>
                </a:lnTo>
                <a:lnTo>
                  <a:pt x="4673600" y="4151757"/>
                </a:lnTo>
                <a:lnTo>
                  <a:pt x="5979922" y="5312156"/>
                </a:lnTo>
                <a:close/>
              </a:path>
            </a:pathLst>
          </a:custGeom>
          <a:solidFill>
            <a:srgbClr val="012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28"/>
          <p:cNvSpPr/>
          <p:nvPr/>
        </p:nvSpPr>
        <p:spPr>
          <a:xfrm>
            <a:off x="8276474" y="572422"/>
            <a:ext cx="3333807" cy="2961527"/>
          </a:xfrm>
          <a:custGeom>
            <a:avLst/>
            <a:gdLst/>
            <a:ahLst/>
            <a:cxnLst/>
            <a:rect l="l" t="t" r="r" b="b"/>
            <a:pathLst>
              <a:path w="5979922" h="5312156" extrusionOk="0">
                <a:moveTo>
                  <a:pt x="5979922" y="0"/>
                </a:moveTo>
                <a:lnTo>
                  <a:pt x="0" y="0"/>
                </a:lnTo>
                <a:lnTo>
                  <a:pt x="1405128" y="1248156"/>
                </a:lnTo>
                <a:lnTo>
                  <a:pt x="4673600" y="1248156"/>
                </a:lnTo>
                <a:lnTo>
                  <a:pt x="4673600" y="4151757"/>
                </a:lnTo>
                <a:lnTo>
                  <a:pt x="5979922" y="5312156"/>
                </a:lnTo>
                <a:close/>
              </a:path>
            </a:pathLst>
          </a:custGeom>
          <a:solidFill>
            <a:srgbClr val="13C7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28"/>
          <p:cNvSpPr/>
          <p:nvPr/>
        </p:nvSpPr>
        <p:spPr>
          <a:xfrm>
            <a:off x="838200" y="1678899"/>
            <a:ext cx="539700" cy="40461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28"/>
          <p:cNvSpPr txBox="1">
            <a:spLocks noGrp="1"/>
          </p:cNvSpPr>
          <p:nvPr>
            <p:ph type="body" idx="1"/>
          </p:nvPr>
        </p:nvSpPr>
        <p:spPr>
          <a:xfrm>
            <a:off x="944380" y="1794503"/>
            <a:ext cx="8393100" cy="39306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Play"/>
              <a:buAutoNum type="arabicPeriod"/>
              <a:defRPr sz="2200"/>
            </a:lvl1pPr>
            <a:lvl2pPr marL="914400" lvl="1" indent="-355600" algn="l">
              <a:lnSpc>
                <a:spcPct val="90000"/>
              </a:lnSpc>
              <a:spcBef>
                <a:spcPts val="500"/>
              </a:spcBef>
              <a:spcAft>
                <a:spcPts val="0"/>
              </a:spcAft>
              <a:buClr>
                <a:schemeClr val="accent1"/>
              </a:buClr>
              <a:buSzPts val="2000"/>
              <a:buFont typeface="Arial"/>
              <a:buChar char="•"/>
              <a:defRPr sz="2000"/>
            </a:lvl2pPr>
            <a:lvl3pPr marL="1371600" lvl="2" indent="-342900" algn="l">
              <a:lnSpc>
                <a:spcPct val="90000"/>
              </a:lnSpc>
              <a:spcBef>
                <a:spcPts val="500"/>
              </a:spcBef>
              <a:spcAft>
                <a:spcPts val="0"/>
              </a:spcAft>
              <a:buClr>
                <a:schemeClr val="dk1"/>
              </a:buClr>
              <a:buSzPts val="1800"/>
              <a:buFont typeface="Play"/>
              <a:buAutoNum type="arabicPeriod"/>
              <a:defRPr sz="1800"/>
            </a:lvl3pPr>
            <a:lvl4pPr marL="1828800" lvl="3" indent="-330200" algn="l">
              <a:lnSpc>
                <a:spcPct val="90000"/>
              </a:lnSpc>
              <a:spcBef>
                <a:spcPts val="500"/>
              </a:spcBef>
              <a:spcAft>
                <a:spcPts val="0"/>
              </a:spcAft>
              <a:buClr>
                <a:schemeClr val="dk1"/>
              </a:buClr>
              <a:buSzPts val="1600"/>
              <a:buFont typeface="Play"/>
              <a:buAutoNum type="arabicPeriod"/>
              <a:defRPr sz="1600"/>
            </a:lvl4pPr>
            <a:lvl5pPr marL="2286000" lvl="4" indent="-228600" algn="l">
              <a:lnSpc>
                <a:spcPct val="90000"/>
              </a:lnSpc>
              <a:spcBef>
                <a:spcPts val="500"/>
              </a:spcBef>
              <a:spcAft>
                <a:spcPts val="0"/>
              </a:spcAft>
              <a:buClr>
                <a:schemeClr val="dk1"/>
              </a:buClr>
              <a:buSzPts val="1600"/>
              <a:buFont typeface="Play"/>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sic slide">
  <p:cSld name="Basic slide">
    <p:bg>
      <p:bgPr>
        <a:solidFill>
          <a:schemeClr val="lt1"/>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838200" y="716899"/>
            <a:ext cx="10515600" cy="488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1495CE"/>
              </a:buClr>
              <a:buSzPts val="3600"/>
              <a:buFont typeface="Arial"/>
              <a:buNone/>
              <a:defRPr sz="3600">
                <a:solidFill>
                  <a:srgbClr val="1495C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29"/>
          <p:cNvSpPr txBox="1">
            <a:spLocks noGrp="1"/>
          </p:cNvSpPr>
          <p:nvPr>
            <p:ph type="body" idx="1"/>
          </p:nvPr>
        </p:nvSpPr>
        <p:spPr>
          <a:xfrm>
            <a:off x="838200" y="2017643"/>
            <a:ext cx="10515600" cy="41592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rgbClr val="929292"/>
              </a:buClr>
              <a:buSzPts val="2000"/>
              <a:buChar char="•"/>
              <a:defRPr sz="2000">
                <a:solidFill>
                  <a:srgbClr val="929292"/>
                </a:solidFill>
              </a:defRPr>
            </a:lvl1pPr>
            <a:lvl2pPr marL="914400" lvl="1" indent="-342900" algn="l">
              <a:lnSpc>
                <a:spcPct val="90000"/>
              </a:lnSpc>
              <a:spcBef>
                <a:spcPts val="500"/>
              </a:spcBef>
              <a:spcAft>
                <a:spcPts val="0"/>
              </a:spcAft>
              <a:buClr>
                <a:schemeClr val="accent1"/>
              </a:buClr>
              <a:buSzPts val="1800"/>
              <a:buChar char="•"/>
              <a:defRPr sz="1800"/>
            </a:lvl2pPr>
            <a:lvl3pPr marL="1371600" lvl="2" indent="-330200" algn="l">
              <a:lnSpc>
                <a:spcPct val="90000"/>
              </a:lnSpc>
              <a:spcBef>
                <a:spcPts val="500"/>
              </a:spcBef>
              <a:spcAft>
                <a:spcPts val="0"/>
              </a:spcAft>
              <a:buClr>
                <a:srgbClr val="0B4F65"/>
              </a:buClr>
              <a:buSzPts val="1600"/>
              <a:buChar char="•"/>
              <a:defRPr sz="1600">
                <a:solidFill>
                  <a:srgbClr val="0B4F65"/>
                </a:solidFill>
              </a:defRPr>
            </a:lvl3pPr>
            <a:lvl4pPr marL="1828800" lvl="3" indent="-317500" algn="l">
              <a:lnSpc>
                <a:spcPct val="90000"/>
              </a:lnSpc>
              <a:spcBef>
                <a:spcPts val="500"/>
              </a:spcBef>
              <a:spcAft>
                <a:spcPts val="0"/>
              </a:spcAft>
              <a:buClr>
                <a:srgbClr val="0B4F65"/>
              </a:buClr>
              <a:buSzPts val="1400"/>
              <a:buChar char="•"/>
              <a:defRPr sz="1400">
                <a:solidFill>
                  <a:srgbClr val="0B4F65"/>
                </a:solidFill>
              </a:defRPr>
            </a:lvl4pPr>
            <a:lvl5pPr marL="2286000" lvl="4" indent="-317500" algn="l">
              <a:lnSpc>
                <a:spcPct val="90000"/>
              </a:lnSpc>
              <a:spcBef>
                <a:spcPts val="500"/>
              </a:spcBef>
              <a:spcAft>
                <a:spcPts val="0"/>
              </a:spcAft>
              <a:buClr>
                <a:srgbClr val="0B4F65"/>
              </a:buClr>
              <a:buSzPts val="1400"/>
              <a:buChar char="•"/>
              <a:defRPr sz="1400">
                <a:solidFill>
                  <a:srgbClr val="0B4F65"/>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29"/>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9"/>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
        <p:nvSpPr>
          <p:cNvPr id="144" name="Google Shape;144;p29"/>
          <p:cNvSpPr txBox="1">
            <a:spLocks noGrp="1"/>
          </p:cNvSpPr>
          <p:nvPr>
            <p:ph type="body" idx="2"/>
          </p:nvPr>
        </p:nvSpPr>
        <p:spPr>
          <a:xfrm>
            <a:off x="838200" y="1335452"/>
            <a:ext cx="10515600" cy="36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None/>
              <a:defRPr sz="2400"/>
            </a:lvl1pPr>
            <a:lvl2pPr marL="914400" lvl="1" indent="-330200" algn="l">
              <a:lnSpc>
                <a:spcPct val="90000"/>
              </a:lnSpc>
              <a:spcBef>
                <a:spcPts val="500"/>
              </a:spcBef>
              <a:spcAft>
                <a:spcPts val="0"/>
              </a:spcAft>
              <a:buClr>
                <a:schemeClr val="accent1"/>
              </a:buClr>
              <a:buSzPts val="1600"/>
              <a:buChar char="•"/>
              <a:defRPr sz="1600"/>
            </a:lvl2pPr>
            <a:lvl3pPr marL="1371600" lvl="2" indent="-317500" algn="l">
              <a:lnSpc>
                <a:spcPct val="90000"/>
              </a:lnSpc>
              <a:spcBef>
                <a:spcPts val="500"/>
              </a:spcBef>
              <a:spcAft>
                <a:spcPts val="0"/>
              </a:spcAft>
              <a:buClr>
                <a:schemeClr val="dk1"/>
              </a:buClr>
              <a:buSzPts val="1400"/>
              <a:buChar char="•"/>
              <a:defRPr sz="1400"/>
            </a:lvl3pPr>
            <a:lvl4pPr marL="1828800" lvl="3" indent="-304800" algn="l">
              <a:lnSpc>
                <a:spcPct val="90000"/>
              </a:lnSpc>
              <a:spcBef>
                <a:spcPts val="500"/>
              </a:spcBef>
              <a:spcAft>
                <a:spcPts val="0"/>
              </a:spcAft>
              <a:buClr>
                <a:schemeClr val="dk1"/>
              </a:buClr>
              <a:buSzPts val="1200"/>
              <a:buChar char="•"/>
              <a:defRPr sz="1200"/>
            </a:lvl4pPr>
            <a:lvl5pPr marL="2286000" lvl="4" indent="-304800" algn="l">
              <a:lnSpc>
                <a:spcPct val="9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45" name="Google Shape;145;p29"/>
          <p:cNvCxnSpPr/>
          <p:nvPr/>
        </p:nvCxnSpPr>
        <p:spPr>
          <a:xfrm>
            <a:off x="838200" y="1825625"/>
            <a:ext cx="10515600" cy="0"/>
          </a:xfrm>
          <a:prstGeom prst="straightConnector1">
            <a:avLst/>
          </a:prstGeom>
          <a:noFill/>
          <a:ln w="19050" cap="flat" cmpd="sng">
            <a:solidFill>
              <a:schemeClr val="accent1"/>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6"/>
        <p:cNvGrpSpPr/>
        <p:nvPr/>
      </p:nvGrpSpPr>
      <p:grpSpPr>
        <a:xfrm>
          <a:off x="0" y="0"/>
          <a:ext cx="0" cy="0"/>
          <a:chOff x="0" y="0"/>
          <a:chExt cx="0" cy="0"/>
        </a:xfrm>
      </p:grpSpPr>
      <p:pic>
        <p:nvPicPr>
          <p:cNvPr id="147" name="Google Shape;147;p30"/>
          <p:cNvPicPr preferRelativeResize="0"/>
          <p:nvPr/>
        </p:nvPicPr>
        <p:blipFill rotWithShape="1">
          <a:blip r:embed="rId2">
            <a:alphaModFix/>
          </a:blip>
          <a:srcRect l="5555" r="5555"/>
          <a:stretch/>
        </p:blipFill>
        <p:spPr>
          <a:xfrm>
            <a:off x="-79022" y="-23030"/>
            <a:ext cx="12307200" cy="6922800"/>
          </a:xfrm>
          <a:prstGeom prst="rect">
            <a:avLst/>
          </a:prstGeom>
          <a:noFill/>
          <a:ln>
            <a:noFill/>
          </a:ln>
        </p:spPr>
      </p:pic>
      <p:sp>
        <p:nvSpPr>
          <p:cNvPr id="148" name="Google Shape;148;p30"/>
          <p:cNvSpPr txBox="1">
            <a:spLocks noGrp="1"/>
          </p:cNvSpPr>
          <p:nvPr>
            <p:ph type="ctrTitle"/>
          </p:nvPr>
        </p:nvSpPr>
        <p:spPr>
          <a:xfrm>
            <a:off x="907340" y="3916994"/>
            <a:ext cx="9345300" cy="5259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30"/>
          <p:cNvSpPr txBox="1">
            <a:spLocks noGrp="1"/>
          </p:cNvSpPr>
          <p:nvPr>
            <p:ph type="subTitle" idx="1"/>
          </p:nvPr>
        </p:nvSpPr>
        <p:spPr>
          <a:xfrm>
            <a:off x="907340" y="4535905"/>
            <a:ext cx="9102900" cy="1290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accent1"/>
              </a:buClr>
              <a:buSzPts val="2400"/>
              <a:buNone/>
              <a:defRPr sz="2400">
                <a:solidFill>
                  <a:schemeClr val="accent1"/>
                </a:solidFill>
              </a:defRPr>
            </a:lvl1pPr>
            <a:lvl2pPr lvl="1" algn="ctr">
              <a:lnSpc>
                <a:spcPct val="90000"/>
              </a:lnSpc>
              <a:spcBef>
                <a:spcPts val="500"/>
              </a:spcBef>
              <a:spcAft>
                <a:spcPts val="0"/>
              </a:spcAft>
              <a:buClr>
                <a:schemeClr val="accent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0" name="Google Shape;150;p30"/>
          <p:cNvSpPr/>
          <p:nvPr/>
        </p:nvSpPr>
        <p:spPr>
          <a:xfrm>
            <a:off x="-79022" y="757990"/>
            <a:ext cx="12252960" cy="3557445"/>
          </a:xfrm>
          <a:custGeom>
            <a:avLst/>
            <a:gdLst/>
            <a:ahLst/>
            <a:cxnLst/>
            <a:rect l="l" t="t" r="r" b="b"/>
            <a:pathLst>
              <a:path w="24384000" h="6324346" extrusionOk="0">
                <a:moveTo>
                  <a:pt x="0" y="0"/>
                </a:moveTo>
                <a:lnTo>
                  <a:pt x="24384000" y="0"/>
                </a:lnTo>
                <a:lnTo>
                  <a:pt x="24384000" y="6324346"/>
                </a:lnTo>
                <a:lnTo>
                  <a:pt x="0" y="6324346"/>
                </a:lnTo>
                <a:close/>
              </a:path>
            </a:pathLst>
          </a:custGeom>
          <a:gradFill>
            <a:gsLst>
              <a:gs pos="0">
                <a:srgbClr val="000000">
                  <a:alpha val="0"/>
                </a:srgbClr>
              </a:gs>
              <a:gs pos="25000">
                <a:srgbClr val="000000">
                  <a:alpha val="14901"/>
                </a:srgbClr>
              </a:gs>
              <a:gs pos="50000">
                <a:srgbClr val="000000">
                  <a:alpha val="14901"/>
                </a:srgbClr>
              </a:gs>
              <a:gs pos="75000">
                <a:srgbClr val="000000">
                  <a:alpha val="29803"/>
                </a:srgbClr>
              </a:gs>
              <a:gs pos="100000">
                <a:srgbClr val="000000">
                  <a:alpha val="0"/>
                </a:srgbClr>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151;p30"/>
          <p:cNvSpPr/>
          <p:nvPr/>
        </p:nvSpPr>
        <p:spPr>
          <a:xfrm>
            <a:off x="804471" y="1637042"/>
            <a:ext cx="6875605" cy="1940541"/>
          </a:xfrm>
          <a:custGeom>
            <a:avLst/>
            <a:gdLst/>
            <a:ahLst/>
            <a:cxnLst/>
            <a:rect l="l" t="t" r="r" b="b"/>
            <a:pathLst>
              <a:path w="11604396" h="3434586" extrusionOk="0">
                <a:moveTo>
                  <a:pt x="0" y="0"/>
                </a:moveTo>
                <a:lnTo>
                  <a:pt x="11604396" y="0"/>
                </a:lnTo>
                <a:lnTo>
                  <a:pt x="11604396" y="3434586"/>
                </a:lnTo>
                <a:lnTo>
                  <a:pt x="0" y="3434586"/>
                </a:lnTo>
                <a:lnTo>
                  <a:pt x="0" y="0"/>
                </a:lnTo>
                <a:close/>
              </a:path>
            </a:pathLst>
          </a:custGeom>
          <a:blipFill rotWithShape="1">
            <a:blip r:embed="rId3">
              <a:alphaModFix/>
            </a:blip>
            <a:stretch>
              <a:fillRect l="-8918" t="-3109" r="-70566" b="-30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30"/>
          <p:cNvSpPr txBox="1">
            <a:spLocks noGrp="1"/>
          </p:cNvSpPr>
          <p:nvPr>
            <p:ph type="dt" idx="10"/>
          </p:nvPr>
        </p:nvSpPr>
        <p:spPr>
          <a:xfrm>
            <a:off x="907340" y="5904133"/>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sic slide 2" type="obj">
  <p:cSld name="OBJECT">
    <p:bg>
      <p:bgPr>
        <a:solidFill>
          <a:schemeClr val="dk1"/>
        </a:solidFill>
        <a:effectLst/>
      </p:bgPr>
    </p:bg>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838200" y="716899"/>
            <a:ext cx="10515600" cy="973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3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6" name="Google Shape;156;p31"/>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31"/>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
        <p:nvSpPr>
          <p:cNvPr id="158" name="Google Shape;158;p31"/>
          <p:cNvSpPr/>
          <p:nvPr/>
        </p:nvSpPr>
        <p:spPr>
          <a:xfrm>
            <a:off x="227047" y="296542"/>
            <a:ext cx="2109140" cy="160478"/>
          </a:xfrm>
          <a:custGeom>
            <a:avLst/>
            <a:gdLst/>
            <a:ahLst/>
            <a:cxnLst/>
            <a:rect l="l" t="t" r="r" b="b"/>
            <a:pathLst>
              <a:path w="3183607" h="242231" extrusionOk="0">
                <a:moveTo>
                  <a:pt x="0" y="0"/>
                </a:moveTo>
                <a:lnTo>
                  <a:pt x="3183607" y="0"/>
                </a:lnTo>
                <a:lnTo>
                  <a:pt x="3183607" y="242231"/>
                </a:lnTo>
                <a:lnTo>
                  <a:pt x="0" y="242231"/>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ing chapter slide 1">
  <p:cSld name="Heading chapter slide 1">
    <p:bg>
      <p:bgPr>
        <a:solidFill>
          <a:schemeClr val="dk1"/>
        </a:solidFill>
        <a:effectLst/>
      </p:bgPr>
    </p:bg>
    <p:spTree>
      <p:nvGrpSpPr>
        <p:cNvPr id="1" name="Shape 159"/>
        <p:cNvGrpSpPr/>
        <p:nvPr/>
      </p:nvGrpSpPr>
      <p:grpSpPr>
        <a:xfrm>
          <a:off x="0" y="0"/>
          <a:ext cx="0" cy="0"/>
          <a:chOff x="0" y="0"/>
          <a:chExt cx="0" cy="0"/>
        </a:xfrm>
      </p:grpSpPr>
      <p:sp>
        <p:nvSpPr>
          <p:cNvPr id="160" name="Google Shape;160;p32"/>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
        <p:nvSpPr>
          <p:cNvPr id="161" name="Google Shape;161;p32"/>
          <p:cNvSpPr/>
          <p:nvPr/>
        </p:nvSpPr>
        <p:spPr>
          <a:xfrm>
            <a:off x="9135256" y="918973"/>
            <a:ext cx="2745861" cy="208924"/>
          </a:xfrm>
          <a:custGeom>
            <a:avLst/>
            <a:gdLst/>
            <a:ahLst/>
            <a:cxnLst/>
            <a:rect l="l" t="t" r="r" b="b"/>
            <a:pathLst>
              <a:path w="3183607" h="242231" extrusionOk="0">
                <a:moveTo>
                  <a:pt x="0" y="0"/>
                </a:moveTo>
                <a:lnTo>
                  <a:pt x="3183607" y="0"/>
                </a:lnTo>
                <a:lnTo>
                  <a:pt x="3183607" y="242231"/>
                </a:lnTo>
                <a:lnTo>
                  <a:pt x="0" y="242231"/>
                </a:ln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32"/>
          <p:cNvSpPr/>
          <p:nvPr/>
        </p:nvSpPr>
        <p:spPr>
          <a:xfrm>
            <a:off x="0" y="2783374"/>
            <a:ext cx="5411160" cy="2309502"/>
          </a:xfrm>
          <a:custGeom>
            <a:avLst/>
            <a:gdLst/>
            <a:ahLst/>
            <a:cxnLst/>
            <a:rect l="l" t="t" r="r" b="b"/>
            <a:pathLst>
              <a:path w="9928734" h="4296748" extrusionOk="0">
                <a:moveTo>
                  <a:pt x="0" y="0"/>
                </a:moveTo>
                <a:lnTo>
                  <a:pt x="9928734" y="0"/>
                </a:lnTo>
                <a:lnTo>
                  <a:pt x="9928734" y="4296748"/>
                </a:lnTo>
                <a:lnTo>
                  <a:pt x="0" y="4296748"/>
                </a:lnTo>
                <a:lnTo>
                  <a:pt x="0" y="0"/>
                </a:lnTo>
                <a:close/>
              </a:path>
            </a:pathLst>
          </a:custGeom>
          <a:blipFill rotWithShape="1">
            <a:blip r:embed="rId3">
              <a:alphaModFix/>
            </a:blip>
            <a:stretch>
              <a:fillRect l="-402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32"/>
          <p:cNvSpPr txBox="1">
            <a:spLocks noGrp="1"/>
          </p:cNvSpPr>
          <p:nvPr>
            <p:ph type="ctrTitle"/>
          </p:nvPr>
        </p:nvSpPr>
        <p:spPr>
          <a:xfrm>
            <a:off x="6298532" y="2830157"/>
            <a:ext cx="5580000" cy="947400"/>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64" name="Google Shape;164;p32"/>
          <p:cNvGrpSpPr/>
          <p:nvPr/>
        </p:nvGrpSpPr>
        <p:grpSpPr>
          <a:xfrm rot="10800000">
            <a:off x="5678720" y="6220065"/>
            <a:ext cx="6513280" cy="618078"/>
            <a:chOff x="-17929" y="-7"/>
            <a:chExt cx="6864756" cy="1507508"/>
          </a:xfrm>
        </p:grpSpPr>
        <p:sp>
          <p:nvSpPr>
            <p:cNvPr id="165" name="Google Shape;165;p32"/>
            <p:cNvSpPr/>
            <p:nvPr/>
          </p:nvSpPr>
          <p:spPr>
            <a:xfrm rot="10800000">
              <a:off x="4511927" y="-7"/>
              <a:ext cx="2334900" cy="1507500"/>
            </a:xfrm>
            <a:prstGeom prst="triangle">
              <a:avLst>
                <a:gd name="adj" fmla="val 2592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32"/>
            <p:cNvSpPr/>
            <p:nvPr/>
          </p:nvSpPr>
          <p:spPr>
            <a:xfrm>
              <a:off x="-17929" y="1"/>
              <a:ext cx="6258300" cy="150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67" name="Google Shape;167;p32"/>
          <p:cNvGrpSpPr/>
          <p:nvPr/>
        </p:nvGrpSpPr>
        <p:grpSpPr>
          <a:xfrm>
            <a:off x="-1" y="-510"/>
            <a:ext cx="6513280" cy="618078"/>
            <a:chOff x="-17929" y="-7"/>
            <a:chExt cx="6864756" cy="1507508"/>
          </a:xfrm>
        </p:grpSpPr>
        <p:sp>
          <p:nvSpPr>
            <p:cNvPr id="168" name="Google Shape;168;p32"/>
            <p:cNvSpPr/>
            <p:nvPr/>
          </p:nvSpPr>
          <p:spPr>
            <a:xfrm rot="10800000">
              <a:off x="4511927" y="-7"/>
              <a:ext cx="2334900" cy="1507500"/>
            </a:xfrm>
            <a:prstGeom prst="triangle">
              <a:avLst>
                <a:gd name="adj" fmla="val 2592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32"/>
            <p:cNvSpPr/>
            <p:nvPr/>
          </p:nvSpPr>
          <p:spPr>
            <a:xfrm>
              <a:off x="-17929" y="1"/>
              <a:ext cx="6258300" cy="150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0" name="Google Shape;170;p32"/>
          <p:cNvSpPr txBox="1">
            <a:spLocks noGrp="1"/>
          </p:cNvSpPr>
          <p:nvPr>
            <p:ph type="body" idx="1"/>
          </p:nvPr>
        </p:nvSpPr>
        <p:spPr>
          <a:xfrm>
            <a:off x="5037220" y="4010023"/>
            <a:ext cx="6841200" cy="1088100"/>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accent1"/>
              </a:buClr>
              <a:buSzPts val="2400"/>
              <a:buNone/>
              <a:defRPr sz="2400">
                <a:solidFill>
                  <a:schemeClr val="accen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ing chapter slide">
  <p:cSld name="Heading chapter slide">
    <p:bg>
      <p:bgPr>
        <a:solidFill>
          <a:schemeClr val="lt1"/>
        </a:solidFill>
        <a:effectLst/>
      </p:bgPr>
    </p:bg>
    <p:spTree>
      <p:nvGrpSpPr>
        <p:cNvPr id="1" name="Shape 171"/>
        <p:cNvGrpSpPr/>
        <p:nvPr/>
      </p:nvGrpSpPr>
      <p:grpSpPr>
        <a:xfrm>
          <a:off x="0" y="0"/>
          <a:ext cx="0" cy="0"/>
          <a:chOff x="0" y="0"/>
          <a:chExt cx="0" cy="0"/>
        </a:xfrm>
      </p:grpSpPr>
      <p:sp>
        <p:nvSpPr>
          <p:cNvPr id="172" name="Google Shape;172;p33"/>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
        <p:nvSpPr>
          <p:cNvPr id="173" name="Google Shape;173;p33"/>
          <p:cNvSpPr txBox="1">
            <a:spLocks noGrp="1"/>
          </p:cNvSpPr>
          <p:nvPr>
            <p:ph type="ctrTitle"/>
          </p:nvPr>
        </p:nvSpPr>
        <p:spPr>
          <a:xfrm>
            <a:off x="2536746" y="2811621"/>
            <a:ext cx="9320700" cy="1088100"/>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4" name="Google Shape;174;p33"/>
          <p:cNvGrpSpPr/>
          <p:nvPr/>
        </p:nvGrpSpPr>
        <p:grpSpPr>
          <a:xfrm rot="10800000">
            <a:off x="5678720" y="6220065"/>
            <a:ext cx="6513280" cy="618078"/>
            <a:chOff x="-17929" y="-7"/>
            <a:chExt cx="6864756" cy="1507508"/>
          </a:xfrm>
        </p:grpSpPr>
        <p:sp>
          <p:nvSpPr>
            <p:cNvPr id="175" name="Google Shape;175;p33"/>
            <p:cNvSpPr/>
            <p:nvPr/>
          </p:nvSpPr>
          <p:spPr>
            <a:xfrm rot="10800000">
              <a:off x="4511927" y="-7"/>
              <a:ext cx="2334900" cy="1507500"/>
            </a:xfrm>
            <a:prstGeom prst="triangle">
              <a:avLst>
                <a:gd name="adj" fmla="val 2592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33"/>
            <p:cNvSpPr/>
            <p:nvPr/>
          </p:nvSpPr>
          <p:spPr>
            <a:xfrm>
              <a:off x="-17929" y="1"/>
              <a:ext cx="6258300" cy="150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77" name="Google Shape;177;p33"/>
          <p:cNvGrpSpPr/>
          <p:nvPr/>
        </p:nvGrpSpPr>
        <p:grpSpPr>
          <a:xfrm>
            <a:off x="-1" y="-510"/>
            <a:ext cx="6513280" cy="618078"/>
            <a:chOff x="-17929" y="-7"/>
            <a:chExt cx="6864756" cy="1507508"/>
          </a:xfrm>
        </p:grpSpPr>
        <p:sp>
          <p:nvSpPr>
            <p:cNvPr id="178" name="Google Shape;178;p33"/>
            <p:cNvSpPr/>
            <p:nvPr/>
          </p:nvSpPr>
          <p:spPr>
            <a:xfrm rot="10800000">
              <a:off x="4511927" y="-7"/>
              <a:ext cx="2334900" cy="1507500"/>
            </a:xfrm>
            <a:prstGeom prst="triangle">
              <a:avLst>
                <a:gd name="adj" fmla="val 2592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33"/>
            <p:cNvSpPr/>
            <p:nvPr/>
          </p:nvSpPr>
          <p:spPr>
            <a:xfrm>
              <a:off x="-17929" y="1"/>
              <a:ext cx="6258300" cy="150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180" name="Google Shape;180;p33" descr="Blue and black text on a black background&#10;&#10;Description automatically generated"/>
          <p:cNvPicPr preferRelativeResize="0"/>
          <p:nvPr/>
        </p:nvPicPr>
        <p:blipFill rotWithShape="1">
          <a:blip r:embed="rId2">
            <a:alphaModFix/>
          </a:blip>
          <a:srcRect/>
          <a:stretch/>
        </p:blipFill>
        <p:spPr>
          <a:xfrm>
            <a:off x="9777316" y="820379"/>
            <a:ext cx="2196785" cy="382050"/>
          </a:xfrm>
          <a:prstGeom prst="rect">
            <a:avLst/>
          </a:prstGeom>
          <a:noFill/>
          <a:ln>
            <a:noFill/>
          </a:ln>
        </p:spPr>
      </p:pic>
      <p:sp>
        <p:nvSpPr>
          <p:cNvPr id="181" name="Google Shape;181;p33"/>
          <p:cNvSpPr txBox="1">
            <a:spLocks noGrp="1"/>
          </p:cNvSpPr>
          <p:nvPr>
            <p:ph type="body" idx="1"/>
          </p:nvPr>
        </p:nvSpPr>
        <p:spPr>
          <a:xfrm>
            <a:off x="2536746" y="4010023"/>
            <a:ext cx="9341700" cy="1088100"/>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accent1"/>
              </a:buClr>
              <a:buSzPts val="2400"/>
              <a:buNone/>
              <a:defRPr sz="2400">
                <a:solidFill>
                  <a:schemeClr val="accent1"/>
                </a:solidFill>
              </a:defRPr>
            </a:lvl1pPr>
            <a:lvl2pPr marL="914400" lvl="1" indent="-228600" algn="l">
              <a:lnSpc>
                <a:spcPct val="90000"/>
              </a:lnSpc>
              <a:spcBef>
                <a:spcPts val="500"/>
              </a:spcBef>
              <a:spcAft>
                <a:spcPts val="0"/>
              </a:spcAft>
              <a:buClr>
                <a:srgbClr val="757990"/>
              </a:buClr>
              <a:buSzPts val="2000"/>
              <a:buNone/>
              <a:defRPr sz="2000">
                <a:solidFill>
                  <a:srgbClr val="757990"/>
                </a:solidFill>
              </a:defRPr>
            </a:lvl2pPr>
            <a:lvl3pPr marL="1371600" lvl="2" indent="-228600" algn="l">
              <a:lnSpc>
                <a:spcPct val="90000"/>
              </a:lnSpc>
              <a:spcBef>
                <a:spcPts val="500"/>
              </a:spcBef>
              <a:spcAft>
                <a:spcPts val="0"/>
              </a:spcAft>
              <a:buClr>
                <a:srgbClr val="757990"/>
              </a:buClr>
              <a:buSzPts val="1800"/>
              <a:buNone/>
              <a:defRPr sz="1800">
                <a:solidFill>
                  <a:srgbClr val="757990"/>
                </a:solidFill>
              </a:defRPr>
            </a:lvl3pPr>
            <a:lvl4pPr marL="1828800" lvl="3" indent="-228600" algn="l">
              <a:lnSpc>
                <a:spcPct val="90000"/>
              </a:lnSpc>
              <a:spcBef>
                <a:spcPts val="500"/>
              </a:spcBef>
              <a:spcAft>
                <a:spcPts val="0"/>
              </a:spcAft>
              <a:buClr>
                <a:srgbClr val="757990"/>
              </a:buClr>
              <a:buSzPts val="1600"/>
              <a:buNone/>
              <a:defRPr sz="1600">
                <a:solidFill>
                  <a:srgbClr val="757990"/>
                </a:solidFill>
              </a:defRPr>
            </a:lvl4pPr>
            <a:lvl5pPr marL="2286000" lvl="4" indent="-228600" algn="l">
              <a:lnSpc>
                <a:spcPct val="90000"/>
              </a:lnSpc>
              <a:spcBef>
                <a:spcPts val="500"/>
              </a:spcBef>
              <a:spcAft>
                <a:spcPts val="0"/>
              </a:spcAft>
              <a:buClr>
                <a:srgbClr val="757990"/>
              </a:buClr>
              <a:buSzPts val="1600"/>
              <a:buNone/>
              <a:defRPr sz="1600">
                <a:solidFill>
                  <a:srgbClr val="757990"/>
                </a:solidFill>
              </a:defRPr>
            </a:lvl5pPr>
            <a:lvl6pPr marL="2743200" lvl="5" indent="-228600" algn="l">
              <a:lnSpc>
                <a:spcPct val="90000"/>
              </a:lnSpc>
              <a:spcBef>
                <a:spcPts val="500"/>
              </a:spcBef>
              <a:spcAft>
                <a:spcPts val="0"/>
              </a:spcAft>
              <a:buClr>
                <a:srgbClr val="757990"/>
              </a:buClr>
              <a:buSzPts val="1600"/>
              <a:buNone/>
              <a:defRPr sz="1600">
                <a:solidFill>
                  <a:srgbClr val="757990"/>
                </a:solidFill>
              </a:defRPr>
            </a:lvl6pPr>
            <a:lvl7pPr marL="3200400" lvl="6" indent="-228600" algn="l">
              <a:lnSpc>
                <a:spcPct val="90000"/>
              </a:lnSpc>
              <a:spcBef>
                <a:spcPts val="500"/>
              </a:spcBef>
              <a:spcAft>
                <a:spcPts val="0"/>
              </a:spcAft>
              <a:buClr>
                <a:srgbClr val="757990"/>
              </a:buClr>
              <a:buSzPts val="1600"/>
              <a:buNone/>
              <a:defRPr sz="1600">
                <a:solidFill>
                  <a:srgbClr val="757990"/>
                </a:solidFill>
              </a:defRPr>
            </a:lvl7pPr>
            <a:lvl8pPr marL="3657600" lvl="7" indent="-228600" algn="l">
              <a:lnSpc>
                <a:spcPct val="90000"/>
              </a:lnSpc>
              <a:spcBef>
                <a:spcPts val="500"/>
              </a:spcBef>
              <a:spcAft>
                <a:spcPts val="0"/>
              </a:spcAft>
              <a:buClr>
                <a:srgbClr val="757990"/>
              </a:buClr>
              <a:buSzPts val="1600"/>
              <a:buNone/>
              <a:defRPr sz="1600">
                <a:solidFill>
                  <a:srgbClr val="757990"/>
                </a:solidFill>
              </a:defRPr>
            </a:lvl8pPr>
            <a:lvl9pPr marL="4114800" lvl="8" indent="-228600" algn="l">
              <a:lnSpc>
                <a:spcPct val="90000"/>
              </a:lnSpc>
              <a:spcBef>
                <a:spcPts val="500"/>
              </a:spcBef>
              <a:spcAft>
                <a:spcPts val="0"/>
              </a:spcAft>
              <a:buClr>
                <a:srgbClr val="757990"/>
              </a:buClr>
              <a:buSzPts val="1600"/>
              <a:buNone/>
              <a:defRPr sz="1600">
                <a:solidFill>
                  <a:srgbClr val="757990"/>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5400"/>
              <a:buFont typeface="Arial"/>
              <a:buNone/>
              <a:defRPr sz="5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4"/>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400"/>
              <a:buNone/>
              <a:defRPr sz="2400">
                <a:solidFill>
                  <a:schemeClr val="accent1"/>
                </a:solidFill>
              </a:defRPr>
            </a:lvl1pPr>
            <a:lvl2pPr marL="914400" lvl="1" indent="-228600" algn="l">
              <a:lnSpc>
                <a:spcPct val="90000"/>
              </a:lnSpc>
              <a:spcBef>
                <a:spcPts val="500"/>
              </a:spcBef>
              <a:spcAft>
                <a:spcPts val="0"/>
              </a:spcAft>
              <a:buClr>
                <a:srgbClr val="757990"/>
              </a:buClr>
              <a:buSzPts val="2000"/>
              <a:buNone/>
              <a:defRPr sz="2000">
                <a:solidFill>
                  <a:srgbClr val="757990"/>
                </a:solidFill>
              </a:defRPr>
            </a:lvl2pPr>
            <a:lvl3pPr marL="1371600" lvl="2" indent="-228600" algn="l">
              <a:lnSpc>
                <a:spcPct val="90000"/>
              </a:lnSpc>
              <a:spcBef>
                <a:spcPts val="500"/>
              </a:spcBef>
              <a:spcAft>
                <a:spcPts val="0"/>
              </a:spcAft>
              <a:buClr>
                <a:srgbClr val="757990"/>
              </a:buClr>
              <a:buSzPts val="1800"/>
              <a:buNone/>
              <a:defRPr sz="1800">
                <a:solidFill>
                  <a:srgbClr val="757990"/>
                </a:solidFill>
              </a:defRPr>
            </a:lvl3pPr>
            <a:lvl4pPr marL="1828800" lvl="3" indent="-228600" algn="l">
              <a:lnSpc>
                <a:spcPct val="90000"/>
              </a:lnSpc>
              <a:spcBef>
                <a:spcPts val="500"/>
              </a:spcBef>
              <a:spcAft>
                <a:spcPts val="0"/>
              </a:spcAft>
              <a:buClr>
                <a:srgbClr val="757990"/>
              </a:buClr>
              <a:buSzPts val="1600"/>
              <a:buNone/>
              <a:defRPr sz="1600">
                <a:solidFill>
                  <a:srgbClr val="757990"/>
                </a:solidFill>
              </a:defRPr>
            </a:lvl4pPr>
            <a:lvl5pPr marL="2286000" lvl="4" indent="-228600" algn="l">
              <a:lnSpc>
                <a:spcPct val="90000"/>
              </a:lnSpc>
              <a:spcBef>
                <a:spcPts val="500"/>
              </a:spcBef>
              <a:spcAft>
                <a:spcPts val="0"/>
              </a:spcAft>
              <a:buClr>
                <a:srgbClr val="757990"/>
              </a:buClr>
              <a:buSzPts val="1600"/>
              <a:buNone/>
              <a:defRPr sz="1600">
                <a:solidFill>
                  <a:srgbClr val="757990"/>
                </a:solidFill>
              </a:defRPr>
            </a:lvl5pPr>
            <a:lvl6pPr marL="2743200" lvl="5" indent="-228600" algn="l">
              <a:lnSpc>
                <a:spcPct val="90000"/>
              </a:lnSpc>
              <a:spcBef>
                <a:spcPts val="500"/>
              </a:spcBef>
              <a:spcAft>
                <a:spcPts val="0"/>
              </a:spcAft>
              <a:buClr>
                <a:srgbClr val="757990"/>
              </a:buClr>
              <a:buSzPts val="1600"/>
              <a:buNone/>
              <a:defRPr sz="1600">
                <a:solidFill>
                  <a:srgbClr val="757990"/>
                </a:solidFill>
              </a:defRPr>
            </a:lvl6pPr>
            <a:lvl7pPr marL="3200400" lvl="6" indent="-228600" algn="l">
              <a:lnSpc>
                <a:spcPct val="90000"/>
              </a:lnSpc>
              <a:spcBef>
                <a:spcPts val="500"/>
              </a:spcBef>
              <a:spcAft>
                <a:spcPts val="0"/>
              </a:spcAft>
              <a:buClr>
                <a:srgbClr val="757990"/>
              </a:buClr>
              <a:buSzPts val="1600"/>
              <a:buNone/>
              <a:defRPr sz="1600">
                <a:solidFill>
                  <a:srgbClr val="757990"/>
                </a:solidFill>
              </a:defRPr>
            </a:lvl7pPr>
            <a:lvl8pPr marL="3657600" lvl="7" indent="-228600" algn="l">
              <a:lnSpc>
                <a:spcPct val="90000"/>
              </a:lnSpc>
              <a:spcBef>
                <a:spcPts val="500"/>
              </a:spcBef>
              <a:spcAft>
                <a:spcPts val="0"/>
              </a:spcAft>
              <a:buClr>
                <a:srgbClr val="757990"/>
              </a:buClr>
              <a:buSzPts val="1600"/>
              <a:buNone/>
              <a:defRPr sz="1600">
                <a:solidFill>
                  <a:srgbClr val="757990"/>
                </a:solidFill>
              </a:defRPr>
            </a:lvl8pPr>
            <a:lvl9pPr marL="4114800" lvl="8" indent="-228600" algn="l">
              <a:lnSpc>
                <a:spcPct val="90000"/>
              </a:lnSpc>
              <a:spcBef>
                <a:spcPts val="500"/>
              </a:spcBef>
              <a:spcAft>
                <a:spcPts val="0"/>
              </a:spcAft>
              <a:buClr>
                <a:srgbClr val="757990"/>
              </a:buClr>
              <a:buSzPts val="1600"/>
              <a:buNone/>
              <a:defRPr sz="1600">
                <a:solidFill>
                  <a:srgbClr val="757990"/>
                </a:solidFill>
              </a:defRPr>
            </a:lvl9pPr>
          </a:lstStyle>
          <a:p>
            <a:endParaRPr/>
          </a:p>
        </p:txBody>
      </p:sp>
      <p:sp>
        <p:nvSpPr>
          <p:cNvPr id="185" name="Google Shape;185;p34"/>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34"/>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838200" y="747176"/>
            <a:ext cx="10515600" cy="943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35"/>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accent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35"/>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accent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35"/>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35"/>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3"/>
        <p:cNvGrpSpPr/>
        <p:nvPr/>
      </p:nvGrpSpPr>
      <p:grpSpPr>
        <a:xfrm>
          <a:off x="0" y="0"/>
          <a:ext cx="0" cy="0"/>
          <a:chOff x="0" y="0"/>
          <a:chExt cx="0" cy="0"/>
        </a:xfrm>
      </p:grpSpPr>
      <p:sp>
        <p:nvSpPr>
          <p:cNvPr id="194" name="Google Shape;194;p36"/>
          <p:cNvSpPr txBox="1">
            <a:spLocks noGrp="1"/>
          </p:cNvSpPr>
          <p:nvPr>
            <p:ph type="title"/>
          </p:nvPr>
        </p:nvSpPr>
        <p:spPr>
          <a:xfrm>
            <a:off x="839788" y="668337"/>
            <a:ext cx="10515600" cy="895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3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387350" algn="l">
              <a:lnSpc>
                <a:spcPct val="90000"/>
              </a:lnSpc>
              <a:spcBef>
                <a:spcPts val="1000"/>
              </a:spcBef>
              <a:spcAft>
                <a:spcPts val="0"/>
              </a:spcAft>
              <a:buClr>
                <a:schemeClr val="accent1"/>
              </a:buClr>
              <a:buSzPts val="2500"/>
              <a:buChar char="•"/>
              <a:defRPr sz="2500" b="1">
                <a:solidFill>
                  <a:schemeClr val="accent1"/>
                </a:solidFill>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3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accent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3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accent1"/>
              </a:buClr>
              <a:buSzPts val="2500"/>
              <a:buNone/>
              <a:defRPr sz="2500" b="1">
                <a:solidFill>
                  <a:schemeClr val="accent1"/>
                </a:solidFill>
              </a:defRPr>
            </a:lvl1pPr>
            <a:lvl2pPr marL="914400" lvl="1" indent="-228600" algn="l">
              <a:lnSpc>
                <a:spcPct val="90000"/>
              </a:lnSpc>
              <a:spcBef>
                <a:spcPts val="500"/>
              </a:spcBef>
              <a:spcAft>
                <a:spcPts val="0"/>
              </a:spcAft>
              <a:buClr>
                <a:schemeClr val="accent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98" name="Google Shape;198;p3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accent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36"/>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36"/>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838200" y="747176"/>
            <a:ext cx="10515600" cy="943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37"/>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37"/>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5"/>
        <p:cNvGrpSpPr/>
        <p:nvPr/>
      </p:nvGrpSpPr>
      <p:grpSpPr>
        <a:xfrm>
          <a:off x="0" y="0"/>
          <a:ext cx="0" cy="0"/>
          <a:chOff x="0" y="0"/>
          <a:chExt cx="0" cy="0"/>
        </a:xfrm>
      </p:grpSpPr>
      <p:sp>
        <p:nvSpPr>
          <p:cNvPr id="206" name="Google Shape;206;p38"/>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38"/>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839788" y="987425"/>
            <a:ext cx="3932100" cy="1015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3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sz="2800"/>
            </a:lvl1pPr>
            <a:lvl2pPr marL="914400" lvl="1" indent="-381000" algn="l">
              <a:lnSpc>
                <a:spcPct val="90000"/>
              </a:lnSpc>
              <a:spcBef>
                <a:spcPts val="500"/>
              </a:spcBef>
              <a:spcAft>
                <a:spcPts val="0"/>
              </a:spcAft>
              <a:buClr>
                <a:schemeClr val="accent1"/>
              </a:buClr>
              <a:buSzPts val="2400"/>
              <a:buChar char="•"/>
              <a:defRPr sz="24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sz="1800"/>
            </a:lvl4pPr>
            <a:lvl5pPr marL="2286000" lvl="4" indent="-342900" algn="l">
              <a:lnSpc>
                <a:spcPct val="90000"/>
              </a:lnSpc>
              <a:spcBef>
                <a:spcPts val="500"/>
              </a:spcBef>
              <a:spcAft>
                <a:spcPts val="0"/>
              </a:spcAft>
              <a:buClr>
                <a:schemeClr val="dk1"/>
              </a:buClr>
              <a:buSzPts val="1800"/>
              <a:buChar char="•"/>
              <a:defRPr sz="18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11" name="Google Shape;211;p3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accent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2" name="Google Shape;212;p39"/>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39"/>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14"/>
        <p:cNvGrpSpPr/>
        <p:nvPr/>
      </p:nvGrpSpPr>
      <p:grpSpPr>
        <a:xfrm>
          <a:off x="0" y="0"/>
          <a:ext cx="0" cy="0"/>
          <a:chOff x="0" y="0"/>
          <a:chExt cx="0" cy="0"/>
        </a:xfrm>
      </p:grpSpPr>
      <p:sp>
        <p:nvSpPr>
          <p:cNvPr id="215" name="Google Shape;215;p40"/>
          <p:cNvSpPr>
            <a:spLocks noGrp="1"/>
          </p:cNvSpPr>
          <p:nvPr>
            <p:ph type="pic" idx="2"/>
          </p:nvPr>
        </p:nvSpPr>
        <p:spPr>
          <a:xfrm>
            <a:off x="5183188" y="987425"/>
            <a:ext cx="6172200" cy="4873500"/>
          </a:xfrm>
          <a:prstGeom prst="rect">
            <a:avLst/>
          </a:prstGeom>
          <a:noFill/>
          <a:ln>
            <a:noFill/>
          </a:ln>
        </p:spPr>
      </p:sp>
      <p:sp>
        <p:nvSpPr>
          <p:cNvPr id="216" name="Google Shape;216;p4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accent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7" name="Google Shape;217;p40"/>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40"/>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
        <p:nvSpPr>
          <p:cNvPr id="219" name="Google Shape;219;p40"/>
          <p:cNvSpPr txBox="1">
            <a:spLocks noGrp="1"/>
          </p:cNvSpPr>
          <p:nvPr>
            <p:ph type="title"/>
          </p:nvPr>
        </p:nvSpPr>
        <p:spPr>
          <a:xfrm>
            <a:off x="839788" y="987425"/>
            <a:ext cx="3932100" cy="1015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0"/>
        <p:cNvGrpSpPr/>
        <p:nvPr/>
      </p:nvGrpSpPr>
      <p:grpSpPr>
        <a:xfrm>
          <a:off x="0" y="0"/>
          <a:ext cx="0" cy="0"/>
          <a:chOff x="0" y="0"/>
          <a:chExt cx="0" cy="0"/>
        </a:xfrm>
      </p:grpSpPr>
      <p:sp>
        <p:nvSpPr>
          <p:cNvPr id="221" name="Google Shape;221;p41"/>
          <p:cNvSpPr txBox="1">
            <a:spLocks noGrp="1"/>
          </p:cNvSpPr>
          <p:nvPr>
            <p:ph type="title"/>
          </p:nvPr>
        </p:nvSpPr>
        <p:spPr>
          <a:xfrm>
            <a:off x="838200" y="747176"/>
            <a:ext cx="10515600" cy="943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4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41"/>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41"/>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5"/>
        <p:cNvGrpSpPr/>
        <p:nvPr/>
      </p:nvGrpSpPr>
      <p:grpSpPr>
        <a:xfrm>
          <a:off x="0" y="0"/>
          <a:ext cx="0" cy="0"/>
          <a:chOff x="0" y="0"/>
          <a:chExt cx="0" cy="0"/>
        </a:xfrm>
      </p:grpSpPr>
      <p:sp>
        <p:nvSpPr>
          <p:cNvPr id="226" name="Google Shape;226;p42"/>
          <p:cNvSpPr txBox="1">
            <a:spLocks noGrp="1"/>
          </p:cNvSpPr>
          <p:nvPr>
            <p:ph type="title"/>
          </p:nvPr>
        </p:nvSpPr>
        <p:spPr>
          <a:xfrm rot="5400000">
            <a:off x="7342800" y="2165871"/>
            <a:ext cx="53931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42"/>
          <p:cNvSpPr txBox="1">
            <a:spLocks noGrp="1"/>
          </p:cNvSpPr>
          <p:nvPr>
            <p:ph type="body" idx="1"/>
          </p:nvPr>
        </p:nvSpPr>
        <p:spPr>
          <a:xfrm rot="5400000">
            <a:off x="2008800" y="-386830"/>
            <a:ext cx="53931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accent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42"/>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42"/>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30"/>
        <p:cNvGrpSpPr/>
        <p:nvPr/>
      </p:nvGrpSpPr>
      <p:grpSpPr>
        <a:xfrm>
          <a:off x="0" y="0"/>
          <a:ext cx="0" cy="0"/>
          <a:chOff x="0" y="0"/>
          <a:chExt cx="0" cy="0"/>
        </a:xfrm>
      </p:grpSpPr>
      <p:sp>
        <p:nvSpPr>
          <p:cNvPr id="231" name="Google Shape;231;p43"/>
          <p:cNvSpPr txBox="1">
            <a:spLocks noGrp="1"/>
          </p:cNvSpPr>
          <p:nvPr>
            <p:ph type="title"/>
          </p:nvPr>
        </p:nvSpPr>
        <p:spPr>
          <a:xfrm>
            <a:off x="838200" y="747176"/>
            <a:ext cx="10515600" cy="943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43"/>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43"/>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80000" y="292800"/>
            <a:ext cx="11231520" cy="4953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478560" y="921600"/>
            <a:ext cx="11231520" cy="35472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80000" y="292800"/>
            <a:ext cx="11231520" cy="4953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478560" y="921600"/>
            <a:ext cx="5480640" cy="35472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 name="Google Shape;26;p5"/>
          <p:cNvSpPr txBox="1">
            <a:spLocks noGrp="1"/>
          </p:cNvSpPr>
          <p:nvPr>
            <p:ph type="body" idx="2"/>
          </p:nvPr>
        </p:nvSpPr>
        <p:spPr>
          <a:xfrm>
            <a:off x="6233760" y="921600"/>
            <a:ext cx="5480640" cy="35472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80000" y="292800"/>
            <a:ext cx="11231520" cy="4953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9"/>
        <p:cNvGrpSpPr/>
        <p:nvPr/>
      </p:nvGrpSpPr>
      <p:grpSpPr>
        <a:xfrm>
          <a:off x="0" y="0"/>
          <a:ext cx="0" cy="0"/>
          <a:chOff x="0" y="0"/>
          <a:chExt cx="0" cy="0"/>
        </a:xfrm>
      </p:grpSpPr>
      <p:sp>
        <p:nvSpPr>
          <p:cNvPr id="30" name="Google Shape;30;p7"/>
          <p:cNvSpPr txBox="1">
            <a:spLocks noGrp="1"/>
          </p:cNvSpPr>
          <p:nvPr>
            <p:ph type="subTitle" idx="1"/>
          </p:nvPr>
        </p:nvSpPr>
        <p:spPr>
          <a:xfrm>
            <a:off x="480000" y="292800"/>
            <a:ext cx="11231520" cy="2297760"/>
          </a:xfrm>
          <a:prstGeom prst="rect">
            <a:avLst/>
          </a:prstGeom>
          <a:noFill/>
          <a:ln>
            <a:noFill/>
          </a:ln>
        </p:spPr>
        <p:txBody>
          <a:bodyPr spcFirstLastPara="1" wrap="square" lIns="0" tIns="0" rIns="0" bIns="0" anchor="ctr" anchorCtr="0">
            <a:noAutofit/>
          </a:bodyPr>
          <a:lstStyle>
            <a:lvl1pPr lvl="0" algn="l">
              <a:lnSpc>
                <a:spcPct val="90000"/>
              </a:lnSpc>
              <a:spcBef>
                <a:spcPts val="1889"/>
              </a:spcBef>
              <a:spcAft>
                <a:spcPts val="0"/>
              </a:spcAft>
              <a:buSzPts val="810"/>
              <a:buChar char="●"/>
              <a:defRPr/>
            </a:lvl1pPr>
            <a:lvl2pPr lvl="1" algn="l">
              <a:lnSpc>
                <a:spcPct val="90000"/>
              </a:lnSpc>
              <a:spcBef>
                <a:spcPts val="667"/>
              </a:spcBef>
              <a:spcAft>
                <a:spcPts val="0"/>
              </a:spcAft>
              <a:buClr>
                <a:schemeClr val="dk1"/>
              </a:buClr>
              <a:buSzPts val="1800"/>
              <a:buChar char="•"/>
              <a:defRPr/>
            </a:lvl2pPr>
            <a:lvl3pPr lvl="2" algn="l">
              <a:lnSpc>
                <a:spcPct val="90000"/>
              </a:lnSpc>
              <a:spcBef>
                <a:spcPts val="667"/>
              </a:spcBef>
              <a:spcAft>
                <a:spcPts val="0"/>
              </a:spcAft>
              <a:buClr>
                <a:schemeClr val="dk1"/>
              </a:buClr>
              <a:buSzPts val="1800"/>
              <a:buChar char="•"/>
              <a:defRPr/>
            </a:lvl3pPr>
            <a:lvl4pPr lvl="3" algn="l">
              <a:lnSpc>
                <a:spcPct val="90000"/>
              </a:lnSpc>
              <a:spcBef>
                <a:spcPts val="667"/>
              </a:spcBef>
              <a:spcAft>
                <a:spcPts val="0"/>
              </a:spcAft>
              <a:buClr>
                <a:schemeClr val="dk1"/>
              </a:buClr>
              <a:buSzPts val="1800"/>
              <a:buChar char="•"/>
              <a:defRPr/>
            </a:lvl4pPr>
            <a:lvl5pPr lvl="4" algn="l">
              <a:lnSpc>
                <a:spcPct val="90000"/>
              </a:lnSpc>
              <a:spcBef>
                <a:spcPts val="667"/>
              </a:spcBef>
              <a:spcAft>
                <a:spcPts val="0"/>
              </a:spcAft>
              <a:buClr>
                <a:schemeClr val="dk1"/>
              </a:buClr>
              <a:buSzPts val="1800"/>
              <a:buChar char="•"/>
              <a:defRPr/>
            </a:lvl5pPr>
            <a:lvl6pPr lvl="5" algn="l">
              <a:lnSpc>
                <a:spcPct val="90000"/>
              </a:lnSpc>
              <a:spcBef>
                <a:spcPts val="667"/>
              </a:spcBef>
              <a:spcAft>
                <a:spcPts val="0"/>
              </a:spcAft>
              <a:buClr>
                <a:schemeClr val="dk1"/>
              </a:buClr>
              <a:buSzPts val="1800"/>
              <a:buChar char="•"/>
              <a:defRPr/>
            </a:lvl6pPr>
            <a:lvl7pPr lvl="6" algn="l">
              <a:lnSpc>
                <a:spcPct val="90000"/>
              </a:lnSpc>
              <a:spcBef>
                <a:spcPts val="667"/>
              </a:spcBef>
              <a:spcAft>
                <a:spcPts val="0"/>
              </a:spcAft>
              <a:buClr>
                <a:schemeClr val="dk1"/>
              </a:buClr>
              <a:buSzPts val="1800"/>
              <a:buChar char="•"/>
              <a:defRPr/>
            </a:lvl7pPr>
            <a:lvl8pPr lvl="7" algn="l">
              <a:lnSpc>
                <a:spcPct val="90000"/>
              </a:lnSpc>
              <a:spcBef>
                <a:spcPts val="667"/>
              </a:spcBef>
              <a:spcAft>
                <a:spcPts val="0"/>
              </a:spcAft>
              <a:buClr>
                <a:schemeClr val="dk1"/>
              </a:buClr>
              <a:buSzPts val="1800"/>
              <a:buChar char="•"/>
              <a:defRPr/>
            </a:lvl8pPr>
            <a:lvl9pPr lvl="8"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80000" y="292800"/>
            <a:ext cx="11231520" cy="4953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478560" y="921600"/>
            <a:ext cx="548064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 name="Google Shape;34;p8"/>
          <p:cNvSpPr txBox="1">
            <a:spLocks noGrp="1"/>
          </p:cNvSpPr>
          <p:nvPr>
            <p:ph type="body" idx="2"/>
          </p:nvPr>
        </p:nvSpPr>
        <p:spPr>
          <a:xfrm>
            <a:off x="6233760" y="921600"/>
            <a:ext cx="5480640" cy="35472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 name="Google Shape;35;p8"/>
          <p:cNvSpPr txBox="1">
            <a:spLocks noGrp="1"/>
          </p:cNvSpPr>
          <p:nvPr>
            <p:ph type="body" idx="3"/>
          </p:nvPr>
        </p:nvSpPr>
        <p:spPr>
          <a:xfrm>
            <a:off x="478560" y="1107360"/>
            <a:ext cx="548064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480000" y="292800"/>
            <a:ext cx="11231520" cy="4953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478560" y="921600"/>
            <a:ext cx="5480640" cy="35472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9" name="Google Shape;39;p9"/>
          <p:cNvSpPr txBox="1">
            <a:spLocks noGrp="1"/>
          </p:cNvSpPr>
          <p:nvPr>
            <p:ph type="body" idx="2"/>
          </p:nvPr>
        </p:nvSpPr>
        <p:spPr>
          <a:xfrm>
            <a:off x="6233760" y="921600"/>
            <a:ext cx="548064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0" name="Google Shape;40;p9"/>
          <p:cNvSpPr txBox="1">
            <a:spLocks noGrp="1"/>
          </p:cNvSpPr>
          <p:nvPr>
            <p:ph type="body" idx="3"/>
          </p:nvPr>
        </p:nvSpPr>
        <p:spPr>
          <a:xfrm>
            <a:off x="6233760" y="1107360"/>
            <a:ext cx="548064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480000" y="292800"/>
            <a:ext cx="11231520" cy="4953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0"/>
          <p:cNvSpPr txBox="1">
            <a:spLocks noGrp="1"/>
          </p:cNvSpPr>
          <p:nvPr>
            <p:ph type="body" idx="1"/>
          </p:nvPr>
        </p:nvSpPr>
        <p:spPr>
          <a:xfrm>
            <a:off x="478560" y="921600"/>
            <a:ext cx="548064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4" name="Google Shape;44;p10"/>
          <p:cNvSpPr txBox="1">
            <a:spLocks noGrp="1"/>
          </p:cNvSpPr>
          <p:nvPr>
            <p:ph type="body" idx="2"/>
          </p:nvPr>
        </p:nvSpPr>
        <p:spPr>
          <a:xfrm>
            <a:off x="6233760" y="921600"/>
            <a:ext cx="548064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5" name="Google Shape;45;p10"/>
          <p:cNvSpPr txBox="1">
            <a:spLocks noGrp="1"/>
          </p:cNvSpPr>
          <p:nvPr>
            <p:ph type="body" idx="3"/>
          </p:nvPr>
        </p:nvSpPr>
        <p:spPr>
          <a:xfrm>
            <a:off x="478560" y="1107360"/>
            <a:ext cx="11231520" cy="168960"/>
          </a:xfrm>
          <a:prstGeom prst="rect">
            <a:avLst/>
          </a:prstGeom>
          <a:noFill/>
          <a:ln>
            <a:noFill/>
          </a:ln>
        </p:spPr>
        <p:txBody>
          <a:bodyPr spcFirstLastPara="1" wrap="square" lIns="0" tIns="0" rIns="0" bIns="0" anchor="t" anchorCtr="0">
            <a:normAutofit/>
          </a:bodyPr>
          <a:lstStyle>
            <a:lvl1pPr marL="457200" lvl="0" indent="-280035" algn="l">
              <a:lnSpc>
                <a:spcPct val="90000"/>
              </a:lnSpc>
              <a:spcBef>
                <a:spcPts val="1889"/>
              </a:spcBef>
              <a:spcAft>
                <a:spcPts val="0"/>
              </a:spcAft>
              <a:buSzPts val="81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5.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4">
            <a:alphaModFix/>
          </a:blip>
          <a:srcRect/>
          <a:stretch/>
        </p:blipFill>
        <p:spPr>
          <a:xfrm>
            <a:off x="0" y="869280"/>
            <a:ext cx="12191520" cy="5896320"/>
          </a:xfrm>
          <a:prstGeom prst="rect">
            <a:avLst/>
          </a:prstGeom>
          <a:noFill/>
          <a:ln>
            <a:noFill/>
          </a:ln>
        </p:spPr>
      </p:pic>
      <p:pic>
        <p:nvPicPr>
          <p:cNvPr id="11" name="Google Shape;11;p1"/>
          <p:cNvPicPr preferRelativeResize="0"/>
          <p:nvPr/>
        </p:nvPicPr>
        <p:blipFill rotWithShape="1">
          <a:blip r:embed="rId15">
            <a:alphaModFix/>
          </a:blip>
          <a:srcRect/>
          <a:stretch/>
        </p:blipFill>
        <p:spPr>
          <a:xfrm>
            <a:off x="0" y="0"/>
            <a:ext cx="12199200" cy="6868320"/>
          </a:xfrm>
          <a:prstGeom prst="rect">
            <a:avLst/>
          </a:prstGeom>
          <a:noFill/>
          <a:ln>
            <a:noFill/>
          </a:ln>
        </p:spPr>
      </p:pic>
      <p:sp>
        <p:nvSpPr>
          <p:cNvPr id="12" name="Google Shape;12;p1"/>
          <p:cNvSpPr/>
          <p:nvPr/>
        </p:nvSpPr>
        <p:spPr>
          <a:xfrm>
            <a:off x="9153600" y="6537600"/>
            <a:ext cx="1358400" cy="18466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de-DE" sz="1200" b="0" i="0" u="none" strike="noStrike" cap="none">
                <a:solidFill>
                  <a:srgbClr val="005AA0"/>
                </a:solidFill>
                <a:latin typeface="Arial"/>
                <a:ea typeface="Arial"/>
                <a:cs typeface="Arial"/>
                <a:sym typeface="Arial"/>
              </a:rPr>
              <a:t>www.helmholtz.ai</a:t>
            </a:r>
            <a:endParaRPr sz="1200" b="0" i="0" u="none" strike="noStrike" cap="none">
              <a:solidFill>
                <a:schemeClr val="dk1"/>
              </a:solidFill>
              <a:latin typeface="Calibri"/>
              <a:ea typeface="Calibri"/>
              <a:cs typeface="Calibri"/>
              <a:sym typeface="Calibri"/>
            </a:endParaRPr>
          </a:p>
        </p:txBody>
      </p:sp>
      <p:pic>
        <p:nvPicPr>
          <p:cNvPr id="13" name="Google Shape;13;p1"/>
          <p:cNvPicPr preferRelativeResize="0"/>
          <p:nvPr/>
        </p:nvPicPr>
        <p:blipFill rotWithShape="1">
          <a:blip r:embed="rId16">
            <a:alphaModFix/>
          </a:blip>
          <a:srcRect/>
          <a:stretch/>
        </p:blipFill>
        <p:spPr>
          <a:xfrm>
            <a:off x="239520" y="452640"/>
            <a:ext cx="4413600" cy="324480"/>
          </a:xfrm>
          <a:prstGeom prst="rect">
            <a:avLst/>
          </a:prstGeom>
          <a:noFill/>
          <a:ln>
            <a:noFill/>
          </a:ln>
        </p:spPr>
      </p:pic>
      <p:sp>
        <p:nvSpPr>
          <p:cNvPr id="14" name="Google Shape;14;p1"/>
          <p:cNvSpPr txBox="1">
            <a:spLocks noGrp="1"/>
          </p:cNvSpPr>
          <p:nvPr>
            <p:ph type="title"/>
          </p:nvPr>
        </p:nvSpPr>
        <p:spPr>
          <a:xfrm>
            <a:off x="480000" y="1713600"/>
            <a:ext cx="7823520" cy="932640"/>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5867"/>
              <a:buFont typeface="Arial"/>
              <a:buNone/>
              <a:defRPr sz="5867"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
          <p:cNvSpPr txBox="1">
            <a:spLocks noGrp="1"/>
          </p:cNvSpPr>
          <p:nvPr>
            <p:ph type="body" idx="1"/>
          </p:nvPr>
        </p:nvSpPr>
        <p:spPr>
          <a:xfrm>
            <a:off x="609600" y="1604640"/>
            <a:ext cx="10972320" cy="3977280"/>
          </a:xfrm>
          <a:prstGeom prst="rect">
            <a:avLst/>
          </a:prstGeom>
          <a:noFill/>
          <a:ln>
            <a:noFill/>
          </a:ln>
        </p:spPr>
        <p:txBody>
          <a:bodyPr spcFirstLastPara="1" wrap="square" lIns="0" tIns="0" rIns="0" bIns="0" anchor="t" anchorCtr="0">
            <a:normAutofit/>
          </a:bodyPr>
          <a:lstStyle>
            <a:lvl1pPr marL="457200" marR="0" lvl="0" indent="-335270" algn="l" rtl="0">
              <a:lnSpc>
                <a:spcPct val="90000"/>
              </a:lnSpc>
              <a:spcBef>
                <a:spcPts val="1889"/>
              </a:spcBef>
              <a:spcAft>
                <a:spcPts val="0"/>
              </a:spcAft>
              <a:buClr>
                <a:srgbClr val="000000"/>
              </a:buClr>
              <a:buSzPts val="1680"/>
              <a:buFont typeface="Noto Sans Symbols"/>
              <a:buChar char="●"/>
              <a:defRPr sz="3733" b="0" i="0" u="none" strike="noStrike" cap="none">
                <a:solidFill>
                  <a:schemeClr val="dk1"/>
                </a:solidFill>
                <a:latin typeface="Arial"/>
                <a:ea typeface="Arial"/>
                <a:cs typeface="Arial"/>
                <a:sym typeface="Arial"/>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pic>
        <p:nvPicPr>
          <p:cNvPr id="125" name="Google Shape;125;p27"/>
          <p:cNvPicPr preferRelativeResize="0"/>
          <p:nvPr/>
        </p:nvPicPr>
        <p:blipFill rotWithShape="1">
          <a:blip r:embed="rId18">
            <a:alphaModFix/>
          </a:blip>
          <a:srcRect l="286" r="4202" b="62318"/>
          <a:stretch/>
        </p:blipFill>
        <p:spPr>
          <a:xfrm>
            <a:off x="0" y="6408581"/>
            <a:ext cx="12196545" cy="460708"/>
          </a:xfrm>
          <a:prstGeom prst="rect">
            <a:avLst/>
          </a:prstGeom>
          <a:noFill/>
          <a:ln>
            <a:noFill/>
          </a:ln>
        </p:spPr>
      </p:pic>
      <p:sp>
        <p:nvSpPr>
          <p:cNvPr id="126" name="Google Shape;126;p27"/>
          <p:cNvSpPr txBox="1">
            <a:spLocks noGrp="1"/>
          </p:cNvSpPr>
          <p:nvPr>
            <p:ph type="title"/>
          </p:nvPr>
        </p:nvSpPr>
        <p:spPr>
          <a:xfrm>
            <a:off x="838200" y="747176"/>
            <a:ext cx="10515600" cy="943500"/>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2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a:lnSpc>
                <a:spcPct val="90000"/>
              </a:lnSpc>
              <a:spcBef>
                <a:spcPts val="5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Google Shape;128;p27"/>
          <p:cNvSpPr txBox="1">
            <a:spLocks noGrp="1"/>
          </p:cNvSpPr>
          <p:nvPr>
            <p:ph type="dt" idx="10"/>
          </p:nvPr>
        </p:nvSpPr>
        <p:spPr>
          <a:xfrm>
            <a:off x="838200" y="6307136"/>
            <a:ext cx="2743200" cy="3651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1200" b="0" i="0" u="none" strike="noStrike" cap="none">
                <a:solidFill>
                  <a:srgbClr val="757990"/>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9" name="Google Shape;129;p27"/>
          <p:cNvSpPr txBox="1">
            <a:spLocks noGrp="1"/>
          </p:cNvSpPr>
          <p:nvPr>
            <p:ph type="sldNum" idx="12"/>
          </p:nvPr>
        </p:nvSpPr>
        <p:spPr>
          <a:xfrm>
            <a:off x="9135256" y="247114"/>
            <a:ext cx="2743200" cy="365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757990"/>
                </a:solidFill>
                <a:latin typeface="Arial"/>
                <a:ea typeface="Arial"/>
                <a:cs typeface="Arial"/>
                <a:sym typeface="Arial"/>
              </a:defRPr>
            </a:lvl1pPr>
            <a:lvl2pPr marL="0" marR="0" lvl="1" indent="0" algn="r">
              <a:spcBef>
                <a:spcPts val="0"/>
              </a:spcBef>
              <a:buNone/>
              <a:defRPr sz="1200" b="0" i="0" u="none" strike="noStrike" cap="none">
                <a:solidFill>
                  <a:srgbClr val="757990"/>
                </a:solidFill>
                <a:latin typeface="Arial"/>
                <a:ea typeface="Arial"/>
                <a:cs typeface="Arial"/>
                <a:sym typeface="Arial"/>
              </a:defRPr>
            </a:lvl2pPr>
            <a:lvl3pPr marL="0" marR="0" lvl="2" indent="0" algn="r">
              <a:spcBef>
                <a:spcPts val="0"/>
              </a:spcBef>
              <a:buNone/>
              <a:defRPr sz="1200" b="0" i="0" u="none" strike="noStrike" cap="none">
                <a:solidFill>
                  <a:srgbClr val="757990"/>
                </a:solidFill>
                <a:latin typeface="Arial"/>
                <a:ea typeface="Arial"/>
                <a:cs typeface="Arial"/>
                <a:sym typeface="Arial"/>
              </a:defRPr>
            </a:lvl3pPr>
            <a:lvl4pPr marL="0" marR="0" lvl="3" indent="0" algn="r">
              <a:spcBef>
                <a:spcPts val="0"/>
              </a:spcBef>
              <a:buNone/>
              <a:defRPr sz="1200" b="0" i="0" u="none" strike="noStrike" cap="none">
                <a:solidFill>
                  <a:srgbClr val="757990"/>
                </a:solidFill>
                <a:latin typeface="Arial"/>
                <a:ea typeface="Arial"/>
                <a:cs typeface="Arial"/>
                <a:sym typeface="Arial"/>
              </a:defRPr>
            </a:lvl4pPr>
            <a:lvl5pPr marL="0" marR="0" lvl="4" indent="0" algn="r">
              <a:spcBef>
                <a:spcPts val="0"/>
              </a:spcBef>
              <a:buNone/>
              <a:defRPr sz="1200" b="0" i="0" u="none" strike="noStrike" cap="none">
                <a:solidFill>
                  <a:srgbClr val="757990"/>
                </a:solidFill>
                <a:latin typeface="Arial"/>
                <a:ea typeface="Arial"/>
                <a:cs typeface="Arial"/>
                <a:sym typeface="Arial"/>
              </a:defRPr>
            </a:lvl5pPr>
            <a:lvl6pPr marL="0" marR="0" lvl="5" indent="0" algn="r">
              <a:spcBef>
                <a:spcPts val="0"/>
              </a:spcBef>
              <a:buNone/>
              <a:defRPr sz="1200" b="0" i="0" u="none" strike="noStrike" cap="none">
                <a:solidFill>
                  <a:srgbClr val="757990"/>
                </a:solidFill>
                <a:latin typeface="Arial"/>
                <a:ea typeface="Arial"/>
                <a:cs typeface="Arial"/>
                <a:sym typeface="Arial"/>
              </a:defRPr>
            </a:lvl6pPr>
            <a:lvl7pPr marL="0" marR="0" lvl="6" indent="0" algn="r">
              <a:spcBef>
                <a:spcPts val="0"/>
              </a:spcBef>
              <a:buNone/>
              <a:defRPr sz="1200" b="0" i="0" u="none" strike="noStrike" cap="none">
                <a:solidFill>
                  <a:srgbClr val="757990"/>
                </a:solidFill>
                <a:latin typeface="Arial"/>
                <a:ea typeface="Arial"/>
                <a:cs typeface="Arial"/>
                <a:sym typeface="Arial"/>
              </a:defRPr>
            </a:lvl7pPr>
            <a:lvl8pPr marL="0" marR="0" lvl="7" indent="0" algn="r">
              <a:spcBef>
                <a:spcPts val="0"/>
              </a:spcBef>
              <a:buNone/>
              <a:defRPr sz="1200" b="0" i="0" u="none" strike="noStrike" cap="none">
                <a:solidFill>
                  <a:srgbClr val="757990"/>
                </a:solidFill>
                <a:latin typeface="Arial"/>
                <a:ea typeface="Arial"/>
                <a:cs typeface="Arial"/>
                <a:sym typeface="Arial"/>
              </a:defRPr>
            </a:lvl8pPr>
            <a:lvl9pPr marL="0" marR="0" lvl="8" indent="0" algn="r">
              <a:spcBef>
                <a:spcPts val="0"/>
              </a:spcBef>
              <a:buNone/>
              <a:defRPr sz="1200" b="0" i="0" u="none" strike="noStrike" cap="none">
                <a:solidFill>
                  <a:srgbClr val="75799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pic>
        <p:nvPicPr>
          <p:cNvPr id="130" name="Google Shape;130;p27" descr="Blue and black text on a black background&#10;&#10;Description automatically generated"/>
          <p:cNvPicPr preferRelativeResize="0"/>
          <p:nvPr/>
        </p:nvPicPr>
        <p:blipFill rotWithShape="1">
          <a:blip r:embed="rId19">
            <a:alphaModFix/>
          </a:blip>
          <a:srcRect/>
          <a:stretch/>
        </p:blipFill>
        <p:spPr>
          <a:xfrm>
            <a:off x="126689" y="185739"/>
            <a:ext cx="2196785" cy="3820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comments" Target="../comments/commen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comments" Target="../comments/commen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comments" Target="../comments/comment12.xml"/><Relationship Id="rId5" Type="http://schemas.openxmlformats.org/officeDocument/2006/relationships/hyperlink" Target="https://campusai.github.io/_papers/Grad-CAM/adversarial.png" TargetMode="Externa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comments" Target="../comments/comment13.xml"/><Relationship Id="rId5" Type="http://schemas.openxmlformats.org/officeDocument/2006/relationships/image" Target="../media/image31.png"/><Relationship Id="rId10" Type="http://schemas.openxmlformats.org/officeDocument/2006/relationships/hyperlink" Target="https://doi.org/10.1186/s44330-024-00004-5" TargetMode="External"/><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comments" Target="../comments/comment14.xml"/><Relationship Id="rId5" Type="http://schemas.openxmlformats.org/officeDocument/2006/relationships/image" Target="../media/image38.png"/><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comments" Target="../comments/comment1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comments" Target="../comments/comment16.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comments" Target="../comments/comment2.xml"/><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comments" Target="../comments/comment20.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comments" Target="../comments/comment22.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comments" Target="../comments/comment5.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comments" Target="../comments/commen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comments" Target="../comments/commen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comments" Target="../comments/commen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4"/>
          <p:cNvSpPr txBox="1">
            <a:spLocks noGrp="1"/>
          </p:cNvSpPr>
          <p:nvPr>
            <p:ph type="ctrTitle"/>
          </p:nvPr>
        </p:nvSpPr>
        <p:spPr>
          <a:xfrm>
            <a:off x="907340" y="3916994"/>
            <a:ext cx="9345300" cy="525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r>
              <a:rPr lang="de-DE" sz="4267">
                <a:solidFill>
                  <a:srgbClr val="FFFFFF"/>
                </a:solidFill>
                <a:latin typeface="Play"/>
                <a:ea typeface="Play"/>
                <a:cs typeface="Play"/>
                <a:sym typeface="Play"/>
              </a:rPr>
              <a:t>Introduction to </a:t>
            </a:r>
            <a:r>
              <a:rPr lang="de-DE" sz="4267">
                <a:latin typeface="Play"/>
                <a:ea typeface="Play"/>
                <a:cs typeface="Play"/>
                <a:sym typeface="Play"/>
              </a:rPr>
              <a:t>Explainable AI</a:t>
            </a:r>
            <a:endParaRPr sz="3680">
              <a:latin typeface="Play"/>
              <a:ea typeface="Play"/>
              <a:cs typeface="Play"/>
              <a:sym typeface="Play"/>
            </a:endParaRPr>
          </a:p>
          <a:p>
            <a:pPr marL="0" lvl="0" indent="0" algn="l" rtl="0">
              <a:lnSpc>
                <a:spcPct val="90000"/>
              </a:lnSpc>
              <a:spcBef>
                <a:spcPts val="0"/>
              </a:spcBef>
              <a:spcAft>
                <a:spcPts val="0"/>
              </a:spcAft>
              <a:buClr>
                <a:schemeClr val="lt1"/>
              </a:buClr>
              <a:buSzPts val="2880"/>
              <a:buFont typeface="Arial"/>
              <a:buNone/>
            </a:pPr>
            <a:endParaRPr sz="3680">
              <a:latin typeface="Play"/>
              <a:ea typeface="Play"/>
              <a:cs typeface="Play"/>
              <a:sym typeface="Play"/>
            </a:endParaRPr>
          </a:p>
        </p:txBody>
      </p:sp>
      <p:sp>
        <p:nvSpPr>
          <p:cNvPr id="239" name="Google Shape;239;p44"/>
          <p:cNvSpPr txBox="1">
            <a:spLocks noGrp="1"/>
          </p:cNvSpPr>
          <p:nvPr>
            <p:ph type="subTitle" idx="1"/>
          </p:nvPr>
        </p:nvSpPr>
        <p:spPr>
          <a:xfrm>
            <a:off x="907340" y="5297905"/>
            <a:ext cx="9102900" cy="1290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2400"/>
              <a:buNone/>
            </a:pPr>
            <a:r>
              <a:rPr lang="de-DE">
                <a:latin typeface="Play"/>
                <a:ea typeface="Play"/>
                <a:cs typeface="Play"/>
                <a:sym typeface="Play"/>
              </a:rPr>
              <a:t>Helmholtz AI @ Helmholtz Summer School 2024</a:t>
            </a:r>
            <a:endParaRPr>
              <a:latin typeface="Play"/>
              <a:ea typeface="Play"/>
              <a:cs typeface="Play"/>
              <a:sym typeface="Play"/>
            </a:endParaRPr>
          </a:p>
          <a:p>
            <a:pPr marL="0" lvl="0" indent="0" algn="l" rtl="0">
              <a:lnSpc>
                <a:spcPct val="90000"/>
              </a:lnSpc>
              <a:spcBef>
                <a:spcPts val="0"/>
              </a:spcBef>
              <a:spcAft>
                <a:spcPts val="0"/>
              </a:spcAft>
              <a:buClr>
                <a:schemeClr val="accent1"/>
              </a:buClr>
              <a:buSzPts val="2400"/>
              <a:buNone/>
            </a:pPr>
            <a:r>
              <a:rPr lang="de-DE">
                <a:latin typeface="Play"/>
                <a:ea typeface="Play"/>
                <a:cs typeface="Play"/>
                <a:sym typeface="Play"/>
              </a:rPr>
              <a:t>24.09.2024</a:t>
            </a:r>
            <a:endParaRPr>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5"/>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47" name="Google Shape;347;p55"/>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err="1">
                <a:latin typeface="Play"/>
                <a:ea typeface="Play"/>
                <a:cs typeface="Play"/>
                <a:sym typeface="Play"/>
              </a:rPr>
              <a:t>Why</a:t>
            </a:r>
            <a:r>
              <a:rPr lang="de-DE" dirty="0">
                <a:latin typeface="Play"/>
                <a:ea typeface="Play"/>
                <a:cs typeface="Play"/>
                <a:sym typeface="Play"/>
              </a:rPr>
              <a:t> </a:t>
            </a:r>
            <a:r>
              <a:rPr lang="de-DE" dirty="0" err="1">
                <a:latin typeface="Play"/>
                <a:ea typeface="Play"/>
                <a:cs typeface="Play"/>
                <a:sym typeface="Play"/>
              </a:rPr>
              <a:t>is</a:t>
            </a:r>
            <a:r>
              <a:rPr lang="de-DE" dirty="0">
                <a:latin typeface="Play"/>
                <a:ea typeface="Play"/>
                <a:cs typeface="Play"/>
                <a:sym typeface="Play"/>
              </a:rPr>
              <a:t> </a:t>
            </a:r>
            <a:r>
              <a:rPr lang="de-DE" dirty="0" err="1">
                <a:latin typeface="Play"/>
                <a:ea typeface="Play"/>
                <a:cs typeface="Play"/>
                <a:sym typeface="Play"/>
              </a:rPr>
              <a:t>explainability</a:t>
            </a:r>
            <a:r>
              <a:rPr lang="de-DE" dirty="0">
                <a:latin typeface="Play"/>
                <a:ea typeface="Play"/>
                <a:cs typeface="Play"/>
                <a:sym typeface="Play"/>
              </a:rPr>
              <a:t> </a:t>
            </a:r>
            <a:r>
              <a:rPr lang="de-DE" dirty="0" err="1">
                <a:latin typeface="Play"/>
                <a:ea typeface="Play"/>
                <a:cs typeface="Play"/>
                <a:sym typeface="Play"/>
              </a:rPr>
              <a:t>important</a:t>
            </a:r>
            <a:r>
              <a:rPr lang="de-DE" dirty="0">
                <a:latin typeface="Play"/>
                <a:ea typeface="Play"/>
                <a:cs typeface="Play"/>
                <a:sym typeface="Play"/>
              </a:rPr>
              <a:t>? </a:t>
            </a:r>
            <a:r>
              <a:rPr lang="de-DE" dirty="0" err="1">
                <a:latin typeface="Play"/>
                <a:ea typeface="Play"/>
                <a:cs typeface="Play"/>
                <a:sym typeface="Play"/>
              </a:rPr>
              <a:t>For</a:t>
            </a:r>
            <a:r>
              <a:rPr lang="de-DE" dirty="0">
                <a:latin typeface="Play"/>
                <a:ea typeface="Play"/>
                <a:cs typeface="Play"/>
                <a:sym typeface="Play"/>
              </a:rPr>
              <a:t> </a:t>
            </a:r>
            <a:r>
              <a:rPr lang="de-DE" dirty="0" err="1">
                <a:latin typeface="Play"/>
                <a:ea typeface="Play"/>
                <a:cs typeface="Play"/>
                <a:sym typeface="Play"/>
              </a:rPr>
              <a:t>knowledge</a:t>
            </a:r>
            <a:r>
              <a:rPr lang="de-DE" dirty="0">
                <a:latin typeface="Play"/>
                <a:ea typeface="Play"/>
                <a:cs typeface="Play"/>
                <a:sym typeface="Play"/>
              </a:rPr>
              <a:t> </a:t>
            </a:r>
            <a:r>
              <a:rPr lang="de-DE" dirty="0" err="1">
                <a:latin typeface="Play"/>
                <a:ea typeface="Play"/>
                <a:cs typeface="Play"/>
                <a:sym typeface="Play"/>
              </a:rPr>
              <a:t>creation</a:t>
            </a:r>
            <a:r>
              <a:rPr lang="de-DE" dirty="0">
                <a:latin typeface="Play"/>
                <a:ea typeface="Play"/>
                <a:cs typeface="Play"/>
                <a:sym typeface="Play"/>
              </a:rPr>
              <a:t>!</a:t>
            </a:r>
            <a:endParaRPr dirty="0">
              <a:latin typeface="Play"/>
              <a:ea typeface="Play"/>
              <a:cs typeface="Play"/>
              <a:sym typeface="Play"/>
            </a:endParaRPr>
          </a:p>
        </p:txBody>
      </p:sp>
      <p:pic>
        <p:nvPicPr>
          <p:cNvPr id="348" name="Google Shape;348;p55"/>
          <p:cNvPicPr preferRelativeResize="0"/>
          <p:nvPr/>
        </p:nvPicPr>
        <p:blipFill>
          <a:blip r:embed="rId3">
            <a:alphaModFix/>
          </a:blip>
          <a:stretch>
            <a:fillRect/>
          </a:stretch>
        </p:blipFill>
        <p:spPr>
          <a:xfrm>
            <a:off x="2254963" y="1938651"/>
            <a:ext cx="7682076" cy="4380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6"/>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54" name="Google Shape;354;p56"/>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err="1">
                <a:latin typeface="Play"/>
                <a:ea typeface="Play"/>
                <a:cs typeface="Play"/>
                <a:sym typeface="Play"/>
              </a:rPr>
              <a:t>Why</a:t>
            </a:r>
            <a:r>
              <a:rPr lang="de-DE" dirty="0">
                <a:latin typeface="Play"/>
                <a:ea typeface="Play"/>
                <a:cs typeface="Play"/>
                <a:sym typeface="Play"/>
              </a:rPr>
              <a:t> </a:t>
            </a:r>
            <a:r>
              <a:rPr lang="de-DE" dirty="0" err="1">
                <a:latin typeface="Play"/>
                <a:ea typeface="Play"/>
                <a:cs typeface="Play"/>
                <a:sym typeface="Play"/>
              </a:rPr>
              <a:t>is</a:t>
            </a:r>
            <a:r>
              <a:rPr lang="de-DE" dirty="0">
                <a:latin typeface="Play"/>
                <a:ea typeface="Play"/>
                <a:cs typeface="Play"/>
                <a:sym typeface="Play"/>
              </a:rPr>
              <a:t> </a:t>
            </a:r>
            <a:r>
              <a:rPr lang="de-DE" dirty="0" err="1">
                <a:latin typeface="Play"/>
                <a:ea typeface="Play"/>
                <a:cs typeface="Play"/>
                <a:sym typeface="Play"/>
              </a:rPr>
              <a:t>explainability</a:t>
            </a:r>
            <a:r>
              <a:rPr lang="de-DE" dirty="0">
                <a:latin typeface="Play"/>
                <a:ea typeface="Play"/>
                <a:cs typeface="Play"/>
                <a:sym typeface="Play"/>
              </a:rPr>
              <a:t> </a:t>
            </a:r>
            <a:r>
              <a:rPr lang="de-DE" dirty="0" err="1">
                <a:latin typeface="Play"/>
                <a:ea typeface="Play"/>
                <a:cs typeface="Play"/>
                <a:sym typeface="Play"/>
              </a:rPr>
              <a:t>important</a:t>
            </a:r>
            <a:r>
              <a:rPr lang="de-DE" dirty="0">
                <a:latin typeface="Play"/>
                <a:ea typeface="Play"/>
                <a:cs typeface="Play"/>
                <a:sym typeface="Play"/>
              </a:rPr>
              <a:t>? </a:t>
            </a:r>
            <a:r>
              <a:rPr lang="de-DE" dirty="0" err="1">
                <a:latin typeface="Play"/>
                <a:ea typeface="Play"/>
                <a:cs typeface="Play"/>
                <a:sym typeface="Play"/>
              </a:rPr>
              <a:t>To</a:t>
            </a:r>
            <a:r>
              <a:rPr lang="de-DE" dirty="0">
                <a:latin typeface="Play"/>
                <a:ea typeface="Play"/>
                <a:cs typeface="Play"/>
                <a:sym typeface="Play"/>
              </a:rPr>
              <a:t> </a:t>
            </a:r>
            <a:r>
              <a:rPr lang="de-DE" dirty="0" err="1">
                <a:latin typeface="Play"/>
                <a:ea typeface="Play"/>
                <a:cs typeface="Play"/>
                <a:sym typeface="Play"/>
              </a:rPr>
              <a:t>meet</a:t>
            </a:r>
            <a:r>
              <a:rPr lang="de-DE" dirty="0">
                <a:latin typeface="Play"/>
                <a:ea typeface="Play"/>
                <a:cs typeface="Play"/>
                <a:sym typeface="Play"/>
              </a:rPr>
              <a:t> </a:t>
            </a:r>
            <a:r>
              <a:rPr lang="de-DE" dirty="0" err="1">
                <a:latin typeface="Play"/>
                <a:ea typeface="Play"/>
                <a:cs typeface="Play"/>
                <a:sym typeface="Play"/>
              </a:rPr>
              <a:t>regulatory</a:t>
            </a:r>
            <a:r>
              <a:rPr lang="de-DE" dirty="0">
                <a:latin typeface="Play"/>
                <a:ea typeface="Play"/>
                <a:cs typeface="Play"/>
                <a:sym typeface="Play"/>
              </a:rPr>
              <a:t> </a:t>
            </a:r>
            <a:r>
              <a:rPr lang="de-DE" dirty="0" err="1">
                <a:latin typeface="Play"/>
                <a:ea typeface="Play"/>
                <a:cs typeface="Play"/>
                <a:sym typeface="Play"/>
              </a:rPr>
              <a:t>requirements</a:t>
            </a:r>
            <a:r>
              <a:rPr lang="de-DE" dirty="0">
                <a:latin typeface="Play"/>
                <a:ea typeface="Play"/>
                <a:cs typeface="Play"/>
                <a:sym typeface="Play"/>
              </a:rPr>
              <a:t>!</a:t>
            </a:r>
            <a:endParaRPr dirty="0">
              <a:latin typeface="Play"/>
              <a:ea typeface="Play"/>
              <a:cs typeface="Play"/>
              <a:sym typeface="Play"/>
            </a:endParaRPr>
          </a:p>
        </p:txBody>
      </p:sp>
      <p:pic>
        <p:nvPicPr>
          <p:cNvPr id="355" name="Google Shape;355;p56"/>
          <p:cNvPicPr preferRelativeResize="0"/>
          <p:nvPr/>
        </p:nvPicPr>
        <p:blipFill>
          <a:blip r:embed="rId3">
            <a:alphaModFix/>
          </a:blip>
          <a:stretch>
            <a:fillRect/>
          </a:stretch>
        </p:blipFill>
        <p:spPr>
          <a:xfrm>
            <a:off x="2592113" y="1922875"/>
            <a:ext cx="7007775" cy="441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61" name="Google Shape;361;p57"/>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err="1">
                <a:latin typeface="Play"/>
                <a:ea typeface="Play"/>
                <a:cs typeface="Play"/>
                <a:sym typeface="Play"/>
              </a:rPr>
              <a:t>Why</a:t>
            </a:r>
            <a:r>
              <a:rPr lang="de-DE" dirty="0">
                <a:latin typeface="Play"/>
                <a:ea typeface="Play"/>
                <a:cs typeface="Play"/>
                <a:sym typeface="Play"/>
              </a:rPr>
              <a:t> </a:t>
            </a:r>
            <a:r>
              <a:rPr lang="de-DE" dirty="0" err="1">
                <a:latin typeface="Play"/>
                <a:ea typeface="Play"/>
                <a:cs typeface="Play"/>
                <a:sym typeface="Play"/>
              </a:rPr>
              <a:t>is</a:t>
            </a:r>
            <a:r>
              <a:rPr lang="de-DE" dirty="0">
                <a:latin typeface="Play"/>
                <a:ea typeface="Play"/>
                <a:cs typeface="Play"/>
                <a:sym typeface="Play"/>
              </a:rPr>
              <a:t> </a:t>
            </a:r>
            <a:r>
              <a:rPr lang="de-DE" dirty="0" err="1">
                <a:latin typeface="Play"/>
                <a:ea typeface="Play"/>
                <a:cs typeface="Play"/>
                <a:sym typeface="Play"/>
              </a:rPr>
              <a:t>explainability</a:t>
            </a:r>
            <a:r>
              <a:rPr lang="de-DE" dirty="0">
                <a:latin typeface="Play"/>
                <a:ea typeface="Play"/>
                <a:cs typeface="Play"/>
                <a:sym typeface="Play"/>
              </a:rPr>
              <a:t> </a:t>
            </a:r>
            <a:r>
              <a:rPr lang="de-DE" dirty="0" err="1">
                <a:latin typeface="Play"/>
                <a:ea typeface="Play"/>
                <a:cs typeface="Play"/>
                <a:sym typeface="Play"/>
              </a:rPr>
              <a:t>important</a:t>
            </a:r>
            <a:r>
              <a:rPr lang="de-DE" dirty="0">
                <a:latin typeface="Play"/>
                <a:ea typeface="Play"/>
                <a:cs typeface="Play"/>
                <a:sym typeface="Play"/>
              </a:rPr>
              <a:t>? As a </a:t>
            </a:r>
            <a:r>
              <a:rPr lang="de-DE" dirty="0" err="1">
                <a:latin typeface="Play"/>
                <a:ea typeface="Play"/>
                <a:cs typeface="Play"/>
                <a:sym typeface="Play"/>
              </a:rPr>
              <a:t>defense</a:t>
            </a:r>
            <a:r>
              <a:rPr lang="de-DE" dirty="0">
                <a:latin typeface="Play"/>
                <a:ea typeface="Play"/>
                <a:cs typeface="Play"/>
                <a:sym typeface="Play"/>
              </a:rPr>
              <a:t> </a:t>
            </a:r>
            <a:r>
              <a:rPr lang="de-DE" dirty="0" err="1">
                <a:latin typeface="Play"/>
                <a:ea typeface="Play"/>
                <a:cs typeface="Play"/>
                <a:sym typeface="Play"/>
              </a:rPr>
              <a:t>strategy</a:t>
            </a:r>
            <a:r>
              <a:rPr lang="de-DE" dirty="0">
                <a:latin typeface="Play"/>
                <a:ea typeface="Play"/>
                <a:cs typeface="Play"/>
                <a:sym typeface="Play"/>
              </a:rPr>
              <a:t>!</a:t>
            </a:r>
            <a:endParaRPr dirty="0">
              <a:latin typeface="Play"/>
              <a:ea typeface="Play"/>
              <a:cs typeface="Play"/>
              <a:sym typeface="Play"/>
            </a:endParaRPr>
          </a:p>
        </p:txBody>
      </p:sp>
      <p:pic>
        <p:nvPicPr>
          <p:cNvPr id="362" name="Google Shape;362;p57"/>
          <p:cNvPicPr preferRelativeResize="0"/>
          <p:nvPr/>
        </p:nvPicPr>
        <p:blipFill>
          <a:blip r:embed="rId3">
            <a:alphaModFix/>
          </a:blip>
          <a:stretch>
            <a:fillRect/>
          </a:stretch>
        </p:blipFill>
        <p:spPr>
          <a:xfrm>
            <a:off x="6670225" y="2031575"/>
            <a:ext cx="5002281" cy="1988425"/>
          </a:xfrm>
          <a:prstGeom prst="rect">
            <a:avLst/>
          </a:prstGeom>
          <a:noFill/>
          <a:ln>
            <a:noFill/>
          </a:ln>
        </p:spPr>
      </p:pic>
      <p:pic>
        <p:nvPicPr>
          <p:cNvPr id="363" name="Google Shape;363;p57"/>
          <p:cNvPicPr preferRelativeResize="0"/>
          <p:nvPr/>
        </p:nvPicPr>
        <p:blipFill>
          <a:blip r:embed="rId4">
            <a:alphaModFix/>
          </a:blip>
          <a:stretch>
            <a:fillRect/>
          </a:stretch>
        </p:blipFill>
        <p:spPr>
          <a:xfrm>
            <a:off x="1005675" y="1948025"/>
            <a:ext cx="5664549" cy="4344975"/>
          </a:xfrm>
          <a:prstGeom prst="rect">
            <a:avLst/>
          </a:prstGeom>
          <a:noFill/>
          <a:ln>
            <a:noFill/>
          </a:ln>
        </p:spPr>
      </p:pic>
      <p:sp>
        <p:nvSpPr>
          <p:cNvPr id="364" name="Google Shape;364;p57"/>
          <p:cNvSpPr txBox="1"/>
          <p:nvPr/>
        </p:nvSpPr>
        <p:spPr>
          <a:xfrm>
            <a:off x="1737163" y="6293000"/>
            <a:ext cx="367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000" u="sng">
                <a:solidFill>
                  <a:schemeClr val="hlink"/>
                </a:solidFill>
                <a:hlinkClick r:id="rId5"/>
              </a:rPr>
              <a:t>https://campusai.github.io/_papers/Grad-CAM/adversarial.png</a:t>
            </a:r>
            <a:r>
              <a:rPr lang="de-DE" sz="1000"/>
              <a:t> </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8"/>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70" name="Google Shape;370;p58"/>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a:latin typeface="Play"/>
                <a:ea typeface="Play"/>
                <a:cs typeface="Play"/>
                <a:sym typeface="Play"/>
              </a:rPr>
              <a:t>Integration </a:t>
            </a:r>
            <a:r>
              <a:rPr lang="de-DE" dirty="0" err="1">
                <a:latin typeface="Play"/>
                <a:ea typeface="Play"/>
                <a:cs typeface="Play"/>
                <a:sym typeface="Play"/>
              </a:rPr>
              <a:t>of</a:t>
            </a:r>
            <a:r>
              <a:rPr lang="de-DE" dirty="0">
                <a:latin typeface="Play"/>
                <a:ea typeface="Play"/>
                <a:cs typeface="Play"/>
                <a:sym typeface="Play"/>
              </a:rPr>
              <a:t> XAI </a:t>
            </a:r>
            <a:r>
              <a:rPr lang="de-DE" dirty="0" err="1">
                <a:latin typeface="Play"/>
                <a:ea typeface="Play"/>
                <a:cs typeface="Play"/>
                <a:sym typeface="Play"/>
              </a:rPr>
              <a:t>into</a:t>
            </a:r>
            <a:r>
              <a:rPr lang="de-DE" dirty="0">
                <a:latin typeface="Play"/>
                <a:ea typeface="Play"/>
                <a:cs typeface="Play"/>
                <a:sym typeface="Play"/>
              </a:rPr>
              <a:t> </a:t>
            </a:r>
            <a:r>
              <a:rPr lang="de-DE" dirty="0" err="1">
                <a:latin typeface="Play"/>
                <a:ea typeface="Play"/>
                <a:cs typeface="Play"/>
                <a:sym typeface="Play"/>
              </a:rPr>
              <a:t>your</a:t>
            </a:r>
            <a:r>
              <a:rPr lang="de-DE" dirty="0">
                <a:latin typeface="Play"/>
                <a:ea typeface="Play"/>
                <a:cs typeface="Play"/>
                <a:sym typeface="Play"/>
              </a:rPr>
              <a:t> </a:t>
            </a:r>
            <a:r>
              <a:rPr lang="de-DE" dirty="0" err="1">
                <a:latin typeface="Play"/>
                <a:ea typeface="Play"/>
                <a:cs typeface="Play"/>
                <a:sym typeface="Play"/>
              </a:rPr>
              <a:t>Machine</a:t>
            </a:r>
            <a:r>
              <a:rPr lang="de-DE" dirty="0">
                <a:latin typeface="Play"/>
                <a:ea typeface="Play"/>
                <a:cs typeface="Play"/>
                <a:sym typeface="Play"/>
              </a:rPr>
              <a:t> Learning </a:t>
            </a:r>
            <a:r>
              <a:rPr lang="de-DE" dirty="0" err="1">
                <a:latin typeface="Play"/>
                <a:ea typeface="Play"/>
                <a:cs typeface="Play"/>
                <a:sym typeface="Play"/>
              </a:rPr>
              <a:t>workflow</a:t>
            </a:r>
            <a:endParaRPr dirty="0">
              <a:latin typeface="Play"/>
              <a:ea typeface="Play"/>
              <a:cs typeface="Play"/>
              <a:sym typeface="Play"/>
            </a:endParaRPr>
          </a:p>
        </p:txBody>
      </p:sp>
      <p:sp>
        <p:nvSpPr>
          <p:cNvPr id="371" name="Google Shape;371;p58"/>
          <p:cNvSpPr/>
          <p:nvPr/>
        </p:nvSpPr>
        <p:spPr>
          <a:xfrm>
            <a:off x="4398875" y="2433112"/>
            <a:ext cx="3707100" cy="1776924"/>
          </a:xfrm>
          <a:prstGeom prst="cloud">
            <a:avLst/>
          </a:prstGeom>
          <a:no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2" name="Google Shape;372;p58"/>
          <p:cNvPicPr preferRelativeResize="0"/>
          <p:nvPr/>
        </p:nvPicPr>
        <p:blipFill rotWithShape="1">
          <a:blip r:embed="rId3">
            <a:alphaModFix/>
          </a:blip>
          <a:srcRect/>
          <a:stretch/>
        </p:blipFill>
        <p:spPr>
          <a:xfrm>
            <a:off x="873415" y="2683787"/>
            <a:ext cx="1417772" cy="936892"/>
          </a:xfrm>
          <a:prstGeom prst="rect">
            <a:avLst/>
          </a:prstGeom>
          <a:noFill/>
          <a:ln>
            <a:noFill/>
          </a:ln>
        </p:spPr>
      </p:pic>
      <p:pic>
        <p:nvPicPr>
          <p:cNvPr id="373" name="Google Shape;373;p58"/>
          <p:cNvPicPr preferRelativeResize="0"/>
          <p:nvPr/>
        </p:nvPicPr>
        <p:blipFill rotWithShape="1">
          <a:blip r:embed="rId4">
            <a:alphaModFix/>
          </a:blip>
          <a:srcRect/>
          <a:stretch/>
        </p:blipFill>
        <p:spPr>
          <a:xfrm>
            <a:off x="5047250" y="2969351"/>
            <a:ext cx="1052450" cy="744860"/>
          </a:xfrm>
          <a:prstGeom prst="rect">
            <a:avLst/>
          </a:prstGeom>
          <a:noFill/>
          <a:ln>
            <a:noFill/>
          </a:ln>
        </p:spPr>
      </p:pic>
      <p:pic>
        <p:nvPicPr>
          <p:cNvPr id="374" name="Google Shape;374;p58"/>
          <p:cNvPicPr preferRelativeResize="0"/>
          <p:nvPr/>
        </p:nvPicPr>
        <p:blipFill rotWithShape="1">
          <a:blip r:embed="rId5">
            <a:alphaModFix/>
          </a:blip>
          <a:srcRect/>
          <a:stretch/>
        </p:blipFill>
        <p:spPr>
          <a:xfrm>
            <a:off x="6336550" y="2770650"/>
            <a:ext cx="917173" cy="884413"/>
          </a:xfrm>
          <a:prstGeom prst="rect">
            <a:avLst/>
          </a:prstGeom>
          <a:noFill/>
          <a:ln>
            <a:noFill/>
          </a:ln>
        </p:spPr>
      </p:pic>
      <p:pic>
        <p:nvPicPr>
          <p:cNvPr id="375" name="Google Shape;375;p58"/>
          <p:cNvPicPr preferRelativeResize="0"/>
          <p:nvPr/>
        </p:nvPicPr>
        <p:blipFill rotWithShape="1">
          <a:blip r:embed="rId6">
            <a:alphaModFix/>
          </a:blip>
          <a:srcRect/>
          <a:stretch/>
        </p:blipFill>
        <p:spPr>
          <a:xfrm>
            <a:off x="10436626" y="2677731"/>
            <a:ext cx="917175" cy="941547"/>
          </a:xfrm>
          <a:prstGeom prst="rect">
            <a:avLst/>
          </a:prstGeom>
          <a:noFill/>
          <a:ln>
            <a:noFill/>
          </a:ln>
        </p:spPr>
      </p:pic>
      <p:sp>
        <p:nvSpPr>
          <p:cNvPr id="376" name="Google Shape;376;p58"/>
          <p:cNvSpPr txBox="1"/>
          <p:nvPr/>
        </p:nvSpPr>
        <p:spPr>
          <a:xfrm>
            <a:off x="5154930" y="1973700"/>
            <a:ext cx="2034695"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2000" b="1" dirty="0">
                <a:solidFill>
                  <a:schemeClr val="dk1"/>
                </a:solidFill>
                <a:latin typeface="Avenir"/>
                <a:ea typeface="Avenir"/>
                <a:cs typeface="Avenir"/>
                <a:sym typeface="Avenir"/>
              </a:rPr>
              <a:t>ML / DL Model</a:t>
            </a:r>
            <a:endParaRPr sz="2000" b="1" dirty="0">
              <a:solidFill>
                <a:schemeClr val="dk1"/>
              </a:solidFill>
              <a:latin typeface="Avenir"/>
              <a:ea typeface="Avenir"/>
              <a:cs typeface="Avenir"/>
              <a:sym typeface="Avenir"/>
            </a:endParaRPr>
          </a:p>
        </p:txBody>
      </p:sp>
      <p:sp>
        <p:nvSpPr>
          <p:cNvPr id="377" name="Google Shape;377;p58"/>
          <p:cNvSpPr txBox="1"/>
          <p:nvPr/>
        </p:nvSpPr>
        <p:spPr>
          <a:xfrm>
            <a:off x="533350" y="1973700"/>
            <a:ext cx="1945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2000" b="1">
                <a:solidFill>
                  <a:schemeClr val="dk1"/>
                </a:solidFill>
                <a:latin typeface="Avenir"/>
                <a:ea typeface="Avenir"/>
                <a:cs typeface="Avenir"/>
                <a:sym typeface="Avenir"/>
              </a:rPr>
              <a:t>Input Data</a:t>
            </a:r>
            <a:endParaRPr sz="2000" b="1">
              <a:solidFill>
                <a:schemeClr val="dk1"/>
              </a:solidFill>
              <a:latin typeface="Avenir"/>
              <a:ea typeface="Avenir"/>
              <a:cs typeface="Avenir"/>
              <a:sym typeface="Avenir"/>
            </a:endParaRPr>
          </a:p>
        </p:txBody>
      </p:sp>
      <p:sp>
        <p:nvSpPr>
          <p:cNvPr id="378" name="Google Shape;378;p58"/>
          <p:cNvSpPr txBox="1"/>
          <p:nvPr/>
        </p:nvSpPr>
        <p:spPr>
          <a:xfrm>
            <a:off x="9922450" y="1973688"/>
            <a:ext cx="1945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2000" b="1">
                <a:solidFill>
                  <a:schemeClr val="dk1"/>
                </a:solidFill>
                <a:latin typeface="Avenir"/>
                <a:ea typeface="Avenir"/>
                <a:cs typeface="Avenir"/>
                <a:sym typeface="Avenir"/>
              </a:rPr>
              <a:t>Output</a:t>
            </a:r>
            <a:endParaRPr sz="2000" b="1">
              <a:solidFill>
                <a:schemeClr val="dk1"/>
              </a:solidFill>
              <a:latin typeface="Avenir"/>
              <a:ea typeface="Avenir"/>
              <a:cs typeface="Avenir"/>
              <a:sym typeface="Avenir"/>
            </a:endParaRPr>
          </a:p>
        </p:txBody>
      </p:sp>
      <p:pic>
        <p:nvPicPr>
          <p:cNvPr id="379" name="Google Shape;379;p58"/>
          <p:cNvPicPr preferRelativeResize="0"/>
          <p:nvPr/>
        </p:nvPicPr>
        <p:blipFill>
          <a:blip r:embed="rId7">
            <a:alphaModFix/>
          </a:blip>
          <a:stretch>
            <a:fillRect/>
          </a:stretch>
        </p:blipFill>
        <p:spPr>
          <a:xfrm>
            <a:off x="5005877" y="5468775"/>
            <a:ext cx="1135201" cy="1072575"/>
          </a:xfrm>
          <a:prstGeom prst="rect">
            <a:avLst/>
          </a:prstGeom>
          <a:noFill/>
          <a:ln>
            <a:noFill/>
          </a:ln>
        </p:spPr>
      </p:pic>
      <p:pic>
        <p:nvPicPr>
          <p:cNvPr id="380" name="Google Shape;380;p58"/>
          <p:cNvPicPr preferRelativeResize="0"/>
          <p:nvPr/>
        </p:nvPicPr>
        <p:blipFill rotWithShape="1">
          <a:blip r:embed="rId8">
            <a:alphaModFix/>
          </a:blip>
          <a:srcRect/>
          <a:stretch/>
        </p:blipFill>
        <p:spPr>
          <a:xfrm>
            <a:off x="10436622" y="4380904"/>
            <a:ext cx="917177" cy="831655"/>
          </a:xfrm>
          <a:prstGeom prst="rect">
            <a:avLst/>
          </a:prstGeom>
          <a:noFill/>
          <a:ln>
            <a:noFill/>
          </a:ln>
        </p:spPr>
      </p:pic>
      <p:sp>
        <p:nvSpPr>
          <p:cNvPr id="381" name="Google Shape;381;p58"/>
          <p:cNvSpPr txBox="1"/>
          <p:nvPr/>
        </p:nvSpPr>
        <p:spPr>
          <a:xfrm>
            <a:off x="9922463" y="3830700"/>
            <a:ext cx="1945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2000" b="1">
                <a:solidFill>
                  <a:schemeClr val="dk1"/>
                </a:solidFill>
                <a:latin typeface="Avenir"/>
                <a:ea typeface="Avenir"/>
                <a:cs typeface="Avenir"/>
                <a:sym typeface="Avenir"/>
              </a:rPr>
              <a:t>Explanation</a:t>
            </a:r>
            <a:endParaRPr sz="2000" b="1">
              <a:solidFill>
                <a:schemeClr val="dk1"/>
              </a:solidFill>
              <a:latin typeface="Avenir"/>
              <a:ea typeface="Avenir"/>
              <a:cs typeface="Avenir"/>
              <a:sym typeface="Avenir"/>
            </a:endParaRPr>
          </a:p>
        </p:txBody>
      </p:sp>
      <p:sp>
        <p:nvSpPr>
          <p:cNvPr id="382" name="Google Shape;382;p58"/>
          <p:cNvSpPr txBox="1"/>
          <p:nvPr/>
        </p:nvSpPr>
        <p:spPr>
          <a:xfrm>
            <a:off x="4558325" y="5020800"/>
            <a:ext cx="1945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2000" b="1">
                <a:solidFill>
                  <a:schemeClr val="dk1"/>
                </a:solidFill>
                <a:latin typeface="Avenir"/>
                <a:ea typeface="Avenir"/>
                <a:cs typeface="Avenir"/>
                <a:sym typeface="Avenir"/>
              </a:rPr>
              <a:t>XAI Method</a:t>
            </a:r>
            <a:endParaRPr sz="2000" b="1">
              <a:solidFill>
                <a:schemeClr val="dk1"/>
              </a:solidFill>
              <a:latin typeface="Avenir"/>
              <a:ea typeface="Avenir"/>
              <a:cs typeface="Avenir"/>
              <a:sym typeface="Avenir"/>
            </a:endParaRPr>
          </a:p>
        </p:txBody>
      </p:sp>
      <p:sp>
        <p:nvSpPr>
          <p:cNvPr id="383" name="Google Shape;383;p58"/>
          <p:cNvSpPr/>
          <p:nvPr/>
        </p:nvSpPr>
        <p:spPr>
          <a:xfrm>
            <a:off x="2834800" y="3031025"/>
            <a:ext cx="642600" cy="242400"/>
          </a:xfrm>
          <a:prstGeom prst="rightArrow">
            <a:avLst>
              <a:gd name="adj1" fmla="val 50000"/>
              <a:gd name="adj2" fmla="val 50000"/>
            </a:avLst>
          </a:prstGeom>
          <a:solidFill>
            <a:srgbClr val="F3F3F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8"/>
          <p:cNvSpPr/>
          <p:nvPr/>
        </p:nvSpPr>
        <p:spPr>
          <a:xfrm>
            <a:off x="6336550" y="4500322"/>
            <a:ext cx="573300" cy="592800"/>
          </a:xfrm>
          <a:prstGeom prst="mathPlus">
            <a:avLst>
              <a:gd name="adj1" fmla="val 23520"/>
            </a:avLst>
          </a:prstGeom>
          <a:solidFill>
            <a:srgbClr val="EEECE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8"/>
          <p:cNvSpPr txBox="1"/>
          <p:nvPr/>
        </p:nvSpPr>
        <p:spPr>
          <a:xfrm>
            <a:off x="6336550" y="5020800"/>
            <a:ext cx="2986500" cy="4926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de-DE" sz="2000" b="1">
                <a:solidFill>
                  <a:schemeClr val="dk1"/>
                </a:solidFill>
                <a:latin typeface="Avenir"/>
                <a:ea typeface="Avenir"/>
                <a:cs typeface="Avenir"/>
                <a:sym typeface="Avenir"/>
              </a:rPr>
              <a:t>Domain Knowledge</a:t>
            </a:r>
            <a:endParaRPr sz="2000" b="1">
              <a:solidFill>
                <a:schemeClr val="dk1"/>
              </a:solidFill>
              <a:latin typeface="Avenir"/>
              <a:ea typeface="Avenir"/>
              <a:cs typeface="Avenir"/>
              <a:sym typeface="Avenir"/>
            </a:endParaRPr>
          </a:p>
        </p:txBody>
      </p:sp>
      <p:pic>
        <p:nvPicPr>
          <p:cNvPr id="386" name="Google Shape;386;p58"/>
          <p:cNvPicPr preferRelativeResize="0"/>
          <p:nvPr/>
        </p:nvPicPr>
        <p:blipFill>
          <a:blip r:embed="rId9">
            <a:alphaModFix/>
          </a:blip>
          <a:stretch>
            <a:fillRect/>
          </a:stretch>
        </p:blipFill>
        <p:spPr>
          <a:xfrm>
            <a:off x="7400486" y="5442925"/>
            <a:ext cx="858625" cy="1124276"/>
          </a:xfrm>
          <a:prstGeom prst="rect">
            <a:avLst/>
          </a:prstGeom>
          <a:noFill/>
          <a:ln>
            <a:noFill/>
          </a:ln>
        </p:spPr>
      </p:pic>
      <p:sp>
        <p:nvSpPr>
          <p:cNvPr id="387" name="Google Shape;387;p58"/>
          <p:cNvSpPr/>
          <p:nvPr/>
        </p:nvSpPr>
        <p:spPr>
          <a:xfrm>
            <a:off x="9304300" y="4675525"/>
            <a:ext cx="642600" cy="242400"/>
          </a:xfrm>
          <a:prstGeom prst="rightArrow">
            <a:avLst>
              <a:gd name="adj1" fmla="val 50000"/>
              <a:gd name="adj2" fmla="val 50000"/>
            </a:avLst>
          </a:prstGeom>
          <a:solidFill>
            <a:srgbClr val="F3F3F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8"/>
          <p:cNvSpPr/>
          <p:nvPr/>
        </p:nvSpPr>
        <p:spPr>
          <a:xfrm>
            <a:off x="9304300" y="3031025"/>
            <a:ext cx="642600" cy="242400"/>
          </a:xfrm>
          <a:prstGeom prst="rightArrow">
            <a:avLst>
              <a:gd name="adj1" fmla="val 50000"/>
              <a:gd name="adj2" fmla="val 50000"/>
            </a:avLst>
          </a:prstGeom>
          <a:solidFill>
            <a:srgbClr val="F3F3F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8"/>
          <p:cNvSpPr txBox="1"/>
          <p:nvPr/>
        </p:nvSpPr>
        <p:spPr>
          <a:xfrm>
            <a:off x="7670075" y="4262725"/>
            <a:ext cx="3342900" cy="1847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just" rtl="0">
              <a:spcBef>
                <a:spcPts val="0"/>
              </a:spcBef>
              <a:spcAft>
                <a:spcPts val="0"/>
              </a:spcAft>
              <a:buNone/>
            </a:pPr>
            <a:r>
              <a:rPr lang="de-DE" sz="1200">
                <a:solidFill>
                  <a:schemeClr val="dk1"/>
                </a:solidFill>
                <a:latin typeface="Avenir"/>
                <a:ea typeface="Avenir"/>
                <a:cs typeface="Avenir"/>
                <a:sym typeface="Avenir"/>
              </a:rPr>
              <a:t>Example: But there were puzzling findings among them, some readers noticed. Although the work identified many human bacteria in cancerous tissues, there was, in addition to the mysterious seaweed bacterium, a marine hydrothermal vent bacterium linked to prostate cancer, and a coral bacterium associated with melanoma. -</a:t>
            </a:r>
            <a:r>
              <a:rPr lang="de-DE" sz="1200">
                <a:solidFill>
                  <a:srgbClr val="7B7B7B"/>
                </a:solidFill>
                <a:latin typeface="Avenir"/>
                <a:ea typeface="Avenir"/>
                <a:cs typeface="Avenir"/>
                <a:sym typeface="Avenir"/>
              </a:rPr>
              <a:t> Science Insider (</a:t>
            </a:r>
            <a:r>
              <a:rPr lang="de-DE" sz="1200">
                <a:solidFill>
                  <a:srgbClr val="7B7B7B"/>
                </a:solidFill>
                <a:uFill>
                  <a:noFill/>
                </a:uFill>
                <a:latin typeface="Avenir"/>
                <a:ea typeface="Avenir"/>
                <a:cs typeface="Avenir"/>
                <a:sym typeface="Avenir"/>
                <a:hlinkClick r:id="rId10">
                  <a:extLst>
                    <a:ext uri="{A12FA001-AC4F-418D-AE19-62706E023703}">
                      <ahyp:hlinkClr xmlns:ahyp="http://schemas.microsoft.com/office/drawing/2018/hyperlinkcolor" val="tx"/>
                    </a:ext>
                  </a:extLst>
                </a:hlinkClick>
              </a:rPr>
              <a:t>https://doi.org/</a:t>
            </a:r>
            <a:r>
              <a:rPr lang="de-DE" sz="1200">
                <a:solidFill>
                  <a:srgbClr val="7B7B7B"/>
                </a:solidFill>
                <a:latin typeface="Avenir"/>
                <a:ea typeface="Avenir"/>
                <a:cs typeface="Avenir"/>
                <a:sym typeface="Avenir"/>
              </a:rPr>
              <a:t>10.1126/science.adk1012)</a:t>
            </a:r>
            <a:endParaRPr sz="1200">
              <a:solidFill>
                <a:srgbClr val="7B7B7B"/>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9"/>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95" name="Google Shape;395;p59"/>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a:latin typeface="Play"/>
                <a:ea typeface="Play"/>
                <a:cs typeface="Play"/>
                <a:sym typeface="Play"/>
              </a:rPr>
              <a:t>Integration </a:t>
            </a:r>
            <a:r>
              <a:rPr lang="de-DE" dirty="0" err="1">
                <a:latin typeface="Play"/>
                <a:ea typeface="Play"/>
                <a:cs typeface="Play"/>
                <a:sym typeface="Play"/>
              </a:rPr>
              <a:t>of</a:t>
            </a:r>
            <a:r>
              <a:rPr lang="de-DE" dirty="0">
                <a:latin typeface="Play"/>
                <a:ea typeface="Play"/>
                <a:cs typeface="Play"/>
                <a:sym typeface="Play"/>
              </a:rPr>
              <a:t> XAI </a:t>
            </a:r>
            <a:r>
              <a:rPr lang="de-DE" dirty="0" err="1">
                <a:latin typeface="Play"/>
                <a:ea typeface="Play"/>
                <a:cs typeface="Play"/>
                <a:sym typeface="Play"/>
              </a:rPr>
              <a:t>into</a:t>
            </a:r>
            <a:r>
              <a:rPr lang="de-DE" dirty="0">
                <a:latin typeface="Play"/>
                <a:ea typeface="Play"/>
                <a:cs typeface="Play"/>
                <a:sym typeface="Play"/>
              </a:rPr>
              <a:t> </a:t>
            </a:r>
            <a:r>
              <a:rPr lang="de-DE" dirty="0" err="1">
                <a:latin typeface="Play"/>
                <a:ea typeface="Play"/>
                <a:cs typeface="Play"/>
                <a:sym typeface="Play"/>
              </a:rPr>
              <a:t>your</a:t>
            </a:r>
            <a:r>
              <a:rPr lang="de-DE" dirty="0">
                <a:latin typeface="Play"/>
                <a:ea typeface="Play"/>
                <a:cs typeface="Play"/>
                <a:sym typeface="Play"/>
              </a:rPr>
              <a:t> </a:t>
            </a:r>
            <a:r>
              <a:rPr lang="de-DE" dirty="0" err="1">
                <a:latin typeface="Play"/>
                <a:ea typeface="Play"/>
                <a:cs typeface="Play"/>
                <a:sym typeface="Play"/>
              </a:rPr>
              <a:t>Machine</a:t>
            </a:r>
            <a:r>
              <a:rPr lang="de-DE" dirty="0">
                <a:latin typeface="Play"/>
                <a:ea typeface="Play"/>
                <a:cs typeface="Play"/>
                <a:sym typeface="Play"/>
              </a:rPr>
              <a:t> Learning </a:t>
            </a:r>
            <a:r>
              <a:rPr lang="de-DE" dirty="0" err="1">
                <a:latin typeface="Play"/>
                <a:ea typeface="Play"/>
                <a:cs typeface="Play"/>
                <a:sym typeface="Play"/>
              </a:rPr>
              <a:t>workflow</a:t>
            </a:r>
            <a:endParaRPr dirty="0">
              <a:latin typeface="Play"/>
              <a:ea typeface="Play"/>
              <a:cs typeface="Play"/>
              <a:sym typeface="Play"/>
            </a:endParaRPr>
          </a:p>
        </p:txBody>
      </p:sp>
      <p:sp>
        <p:nvSpPr>
          <p:cNvPr id="396" name="Google Shape;396;p59"/>
          <p:cNvSpPr txBox="1"/>
          <p:nvPr/>
        </p:nvSpPr>
        <p:spPr>
          <a:xfrm>
            <a:off x="5136572" y="2044000"/>
            <a:ext cx="1775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1800" b="1">
                <a:solidFill>
                  <a:srgbClr val="7F7F7F"/>
                </a:solidFill>
                <a:latin typeface="Avenir"/>
                <a:ea typeface="Avenir"/>
                <a:cs typeface="Avenir"/>
                <a:sym typeface="Avenir"/>
              </a:rPr>
              <a:t>ML / DL model</a:t>
            </a:r>
            <a:endParaRPr sz="1800" b="1">
              <a:solidFill>
                <a:schemeClr val="dk1"/>
              </a:solidFill>
              <a:latin typeface="Avenir"/>
              <a:ea typeface="Avenir"/>
              <a:cs typeface="Avenir"/>
              <a:sym typeface="Avenir"/>
            </a:endParaRPr>
          </a:p>
        </p:txBody>
      </p:sp>
      <p:sp>
        <p:nvSpPr>
          <p:cNvPr id="397" name="Google Shape;397;p59"/>
          <p:cNvSpPr txBox="1"/>
          <p:nvPr/>
        </p:nvSpPr>
        <p:spPr>
          <a:xfrm>
            <a:off x="838200" y="2044000"/>
            <a:ext cx="1775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1800" b="1">
                <a:solidFill>
                  <a:srgbClr val="7F7F7F"/>
                </a:solidFill>
                <a:latin typeface="Avenir"/>
                <a:ea typeface="Avenir"/>
                <a:cs typeface="Avenir"/>
                <a:sym typeface="Avenir"/>
              </a:rPr>
              <a:t>input data</a:t>
            </a:r>
            <a:endParaRPr sz="1800" b="1">
              <a:solidFill>
                <a:schemeClr val="dk1"/>
              </a:solidFill>
              <a:latin typeface="Avenir"/>
              <a:ea typeface="Avenir"/>
              <a:cs typeface="Avenir"/>
              <a:sym typeface="Avenir"/>
            </a:endParaRPr>
          </a:p>
        </p:txBody>
      </p:sp>
      <p:sp>
        <p:nvSpPr>
          <p:cNvPr id="398" name="Google Shape;398;p59"/>
          <p:cNvSpPr txBox="1"/>
          <p:nvPr/>
        </p:nvSpPr>
        <p:spPr>
          <a:xfrm>
            <a:off x="9578747" y="2044000"/>
            <a:ext cx="1775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1800" b="1">
                <a:solidFill>
                  <a:srgbClr val="7F7F7F"/>
                </a:solidFill>
                <a:latin typeface="Avenir"/>
                <a:ea typeface="Avenir"/>
                <a:cs typeface="Avenir"/>
                <a:sym typeface="Avenir"/>
              </a:rPr>
              <a:t>output</a:t>
            </a:r>
            <a:endParaRPr sz="1800" b="1">
              <a:solidFill>
                <a:schemeClr val="dk1"/>
              </a:solidFill>
              <a:latin typeface="Avenir"/>
              <a:ea typeface="Avenir"/>
              <a:cs typeface="Avenir"/>
              <a:sym typeface="Avenir"/>
            </a:endParaRPr>
          </a:p>
        </p:txBody>
      </p:sp>
      <p:sp>
        <p:nvSpPr>
          <p:cNvPr id="399" name="Google Shape;399;p59"/>
          <p:cNvSpPr/>
          <p:nvPr/>
        </p:nvSpPr>
        <p:spPr>
          <a:xfrm>
            <a:off x="2938159" y="2999945"/>
            <a:ext cx="689400" cy="288900"/>
          </a:xfrm>
          <a:prstGeom prst="rightArrow">
            <a:avLst>
              <a:gd name="adj1" fmla="val 50000"/>
              <a:gd name="adj2" fmla="val 50000"/>
            </a:avLst>
          </a:prstGeom>
          <a:solidFill>
            <a:srgbClr val="F3F3F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9"/>
          <p:cNvSpPr/>
          <p:nvPr/>
        </p:nvSpPr>
        <p:spPr>
          <a:xfrm>
            <a:off x="8789690" y="2978994"/>
            <a:ext cx="689400" cy="288900"/>
          </a:xfrm>
          <a:prstGeom prst="rightArrow">
            <a:avLst>
              <a:gd name="adj1" fmla="val 50000"/>
              <a:gd name="adj2" fmla="val 50000"/>
            </a:avLst>
          </a:prstGeom>
          <a:solidFill>
            <a:srgbClr val="F3F3F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1" name="Google Shape;401;p59"/>
          <p:cNvPicPr preferRelativeResize="0"/>
          <p:nvPr/>
        </p:nvPicPr>
        <p:blipFill>
          <a:blip r:embed="rId3">
            <a:alphaModFix/>
          </a:blip>
          <a:stretch>
            <a:fillRect/>
          </a:stretch>
        </p:blipFill>
        <p:spPr>
          <a:xfrm>
            <a:off x="4885925" y="2474700"/>
            <a:ext cx="2150774" cy="1575075"/>
          </a:xfrm>
          <a:prstGeom prst="rect">
            <a:avLst/>
          </a:prstGeom>
          <a:noFill/>
          <a:ln>
            <a:noFill/>
          </a:ln>
        </p:spPr>
      </p:pic>
      <p:pic>
        <p:nvPicPr>
          <p:cNvPr id="402" name="Google Shape;402;p59"/>
          <p:cNvPicPr preferRelativeResize="0"/>
          <p:nvPr/>
        </p:nvPicPr>
        <p:blipFill>
          <a:blip r:embed="rId4">
            <a:alphaModFix/>
          </a:blip>
          <a:stretch>
            <a:fillRect/>
          </a:stretch>
        </p:blipFill>
        <p:spPr>
          <a:xfrm>
            <a:off x="838200" y="2470006"/>
            <a:ext cx="1775179" cy="1584468"/>
          </a:xfrm>
          <a:prstGeom prst="rect">
            <a:avLst/>
          </a:prstGeom>
          <a:noFill/>
          <a:ln>
            <a:noFill/>
          </a:ln>
        </p:spPr>
      </p:pic>
      <p:sp>
        <p:nvSpPr>
          <p:cNvPr id="403" name="Google Shape;403;p59"/>
          <p:cNvSpPr/>
          <p:nvPr/>
        </p:nvSpPr>
        <p:spPr>
          <a:xfrm>
            <a:off x="7818575" y="1422975"/>
            <a:ext cx="2066400" cy="1378500"/>
          </a:xfrm>
          <a:prstGeom prst="wedgeEllipseCallout">
            <a:avLst>
              <a:gd name="adj1" fmla="val -20833"/>
              <a:gd name="adj2" fmla="val 625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600" b="1" dirty="0" err="1">
                <a:solidFill>
                  <a:srgbClr val="808080"/>
                </a:solidFill>
                <a:latin typeface="Avenir"/>
                <a:ea typeface="Avenir"/>
                <a:cs typeface="Avenir"/>
                <a:sym typeface="Avenir"/>
              </a:rPr>
              <a:t>Current</a:t>
            </a:r>
            <a:r>
              <a:rPr lang="de-DE" sz="1600" b="1" dirty="0">
                <a:solidFill>
                  <a:srgbClr val="808080"/>
                </a:solidFill>
                <a:latin typeface="Avenir"/>
                <a:ea typeface="Avenir"/>
                <a:cs typeface="Avenir"/>
                <a:sym typeface="Avenir"/>
              </a:rPr>
              <a:t> </a:t>
            </a:r>
            <a:r>
              <a:rPr lang="de-DE" sz="1600" b="1" dirty="0" err="1">
                <a:solidFill>
                  <a:srgbClr val="808080"/>
                </a:solidFill>
                <a:latin typeface="Avenir"/>
                <a:ea typeface="Avenir"/>
                <a:cs typeface="Avenir"/>
                <a:sym typeface="Avenir"/>
              </a:rPr>
              <a:t>explanation</a:t>
            </a:r>
            <a:r>
              <a:rPr lang="de-DE" sz="1600" b="1" dirty="0">
                <a:solidFill>
                  <a:srgbClr val="808080"/>
                </a:solidFill>
                <a:latin typeface="Avenir"/>
                <a:ea typeface="Avenir"/>
                <a:cs typeface="Avenir"/>
                <a:sym typeface="Avenir"/>
              </a:rPr>
              <a:t>:</a:t>
            </a:r>
            <a:endParaRPr sz="1600" b="1" dirty="0">
              <a:solidFill>
                <a:srgbClr val="808080"/>
              </a:solidFill>
              <a:latin typeface="Avenir"/>
              <a:ea typeface="Avenir"/>
              <a:cs typeface="Avenir"/>
              <a:sym typeface="Avenir"/>
            </a:endParaRPr>
          </a:p>
          <a:p>
            <a:pPr marL="0" lvl="0" indent="0" algn="ctr" rtl="0">
              <a:spcBef>
                <a:spcPts val="0"/>
              </a:spcBef>
              <a:spcAft>
                <a:spcPts val="0"/>
              </a:spcAft>
              <a:buNone/>
            </a:pPr>
            <a:r>
              <a:rPr lang="de-DE" sz="1600" b="1" dirty="0">
                <a:solidFill>
                  <a:schemeClr val="accent3"/>
                </a:solidFill>
                <a:latin typeface="Avenir"/>
                <a:ea typeface="Avenir"/>
                <a:cs typeface="Avenir"/>
                <a:sym typeface="Avenir"/>
              </a:rPr>
              <a:t>This </a:t>
            </a:r>
            <a:r>
              <a:rPr lang="de-DE" sz="1600" b="1" dirty="0" err="1">
                <a:solidFill>
                  <a:schemeClr val="accent3"/>
                </a:solidFill>
                <a:latin typeface="Avenir"/>
                <a:ea typeface="Avenir"/>
                <a:cs typeface="Avenir"/>
                <a:sym typeface="Avenir"/>
              </a:rPr>
              <a:t>is</a:t>
            </a:r>
            <a:r>
              <a:rPr lang="de-DE" sz="1600" b="1" dirty="0">
                <a:solidFill>
                  <a:schemeClr val="accent3"/>
                </a:solidFill>
                <a:latin typeface="Avenir"/>
                <a:ea typeface="Avenir"/>
                <a:cs typeface="Avenir"/>
                <a:sym typeface="Avenir"/>
              </a:rPr>
              <a:t> a </a:t>
            </a:r>
            <a:r>
              <a:rPr lang="de-DE" sz="1600" b="1" dirty="0" err="1">
                <a:solidFill>
                  <a:schemeClr val="accent3"/>
                </a:solidFill>
                <a:latin typeface="Avenir"/>
                <a:ea typeface="Avenir"/>
                <a:cs typeface="Avenir"/>
                <a:sym typeface="Avenir"/>
              </a:rPr>
              <a:t>cat</a:t>
            </a:r>
            <a:r>
              <a:rPr lang="de-DE" sz="1600" b="1" dirty="0">
                <a:solidFill>
                  <a:schemeClr val="accent3"/>
                </a:solidFill>
                <a:latin typeface="Avenir"/>
                <a:ea typeface="Avenir"/>
                <a:cs typeface="Avenir"/>
                <a:sym typeface="Avenir"/>
              </a:rPr>
              <a:t>!</a:t>
            </a:r>
            <a:endParaRPr sz="1600" b="1" dirty="0">
              <a:solidFill>
                <a:schemeClr val="accent3"/>
              </a:solidFill>
              <a:latin typeface="Avenir"/>
              <a:ea typeface="Avenir"/>
              <a:cs typeface="Avenir"/>
              <a:sym typeface="Avenir"/>
            </a:endParaRPr>
          </a:p>
        </p:txBody>
      </p:sp>
      <p:sp>
        <p:nvSpPr>
          <p:cNvPr id="404" name="Google Shape;404;p59"/>
          <p:cNvSpPr/>
          <p:nvPr/>
        </p:nvSpPr>
        <p:spPr>
          <a:xfrm>
            <a:off x="10096600" y="2883100"/>
            <a:ext cx="910500" cy="4842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chemeClr val="dk1"/>
                </a:solidFill>
                <a:latin typeface="Avenir"/>
                <a:ea typeface="Avenir"/>
                <a:cs typeface="Avenir"/>
                <a:sym typeface="Avenir"/>
              </a:rPr>
              <a:t>Cat</a:t>
            </a:r>
            <a:endParaRPr sz="1800">
              <a:solidFill>
                <a:schemeClr val="dk1"/>
              </a:solidFill>
              <a:latin typeface="Avenir"/>
              <a:ea typeface="Avenir"/>
              <a:cs typeface="Avenir"/>
              <a:sym typeface="Avenir"/>
            </a:endParaRPr>
          </a:p>
        </p:txBody>
      </p:sp>
      <p:pic>
        <p:nvPicPr>
          <p:cNvPr id="405" name="Google Shape;405;p59"/>
          <p:cNvPicPr preferRelativeResize="0"/>
          <p:nvPr/>
        </p:nvPicPr>
        <p:blipFill rotWithShape="1">
          <a:blip r:embed="rId5">
            <a:alphaModFix/>
          </a:blip>
          <a:srcRect t="9328" r="54241" b="47543"/>
          <a:stretch/>
        </p:blipFill>
        <p:spPr>
          <a:xfrm>
            <a:off x="8403427" y="3375925"/>
            <a:ext cx="1377550" cy="868150"/>
          </a:xfrm>
          <a:prstGeom prst="rect">
            <a:avLst/>
          </a:prstGeom>
          <a:noFill/>
          <a:ln>
            <a:noFill/>
          </a:ln>
        </p:spPr>
      </p:pic>
      <p:sp>
        <p:nvSpPr>
          <p:cNvPr id="406" name="Google Shape;406;p59"/>
          <p:cNvSpPr txBox="1"/>
          <p:nvPr/>
        </p:nvSpPr>
        <p:spPr>
          <a:xfrm>
            <a:off x="4933724" y="5333923"/>
            <a:ext cx="2275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1800" b="1">
                <a:solidFill>
                  <a:srgbClr val="7F7F7F"/>
                </a:solidFill>
                <a:latin typeface="Avenir"/>
                <a:ea typeface="Avenir"/>
                <a:cs typeface="Avenir"/>
                <a:sym typeface="Avenir"/>
              </a:rPr>
              <a:t>XAI method + domain knowledge</a:t>
            </a:r>
            <a:endParaRPr sz="1800" b="1">
              <a:solidFill>
                <a:schemeClr val="dk1"/>
              </a:solidFill>
              <a:latin typeface="Avenir"/>
              <a:ea typeface="Avenir"/>
              <a:cs typeface="Avenir"/>
              <a:sym typeface="Avenir"/>
            </a:endParaRPr>
          </a:p>
        </p:txBody>
      </p:sp>
      <p:sp>
        <p:nvSpPr>
          <p:cNvPr id="407" name="Google Shape;407;p59"/>
          <p:cNvSpPr/>
          <p:nvPr/>
        </p:nvSpPr>
        <p:spPr>
          <a:xfrm>
            <a:off x="6011749" y="4616694"/>
            <a:ext cx="669900" cy="591000"/>
          </a:xfrm>
          <a:prstGeom prst="mathPlus">
            <a:avLst>
              <a:gd name="adj1" fmla="val 23520"/>
            </a:avLst>
          </a:prstGeom>
          <a:solidFill>
            <a:srgbClr val="EDEDED"/>
          </a:solidFill>
          <a:ln w="9525" cap="flat" cmpd="sng">
            <a:solidFill>
              <a:srgbClr val="5B5B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59"/>
          <p:cNvGrpSpPr/>
          <p:nvPr/>
        </p:nvGrpSpPr>
        <p:grpSpPr>
          <a:xfrm>
            <a:off x="7332202" y="4320120"/>
            <a:ext cx="4802013" cy="1930706"/>
            <a:chOff x="1951000" y="3555500"/>
            <a:chExt cx="5415600" cy="2143800"/>
          </a:xfrm>
        </p:grpSpPr>
        <p:sp>
          <p:nvSpPr>
            <p:cNvPr id="409" name="Google Shape;409;p59"/>
            <p:cNvSpPr/>
            <p:nvPr/>
          </p:nvSpPr>
          <p:spPr>
            <a:xfrm>
              <a:off x="1951000" y="3555500"/>
              <a:ext cx="5415600" cy="2143800"/>
            </a:xfrm>
            <a:prstGeom prst="wedgeEllipseCallout">
              <a:avLst>
                <a:gd name="adj1" fmla="val -54073"/>
                <a:gd name="adj2" fmla="val 18426"/>
              </a:avLst>
            </a:prstGeom>
            <a:solidFill>
              <a:schemeClr val="lt1"/>
            </a:solidFill>
            <a:ln w="2857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de-DE" sz="1800" b="1">
                  <a:solidFill>
                    <a:srgbClr val="808080"/>
                  </a:solidFill>
                  <a:latin typeface="Avenir"/>
                  <a:ea typeface="Avenir"/>
                  <a:cs typeface="Avenir"/>
                  <a:sym typeface="Avenir"/>
                </a:rPr>
                <a:t>XAI explanation:</a:t>
              </a:r>
              <a:endParaRPr sz="1800" b="1">
                <a:solidFill>
                  <a:srgbClr val="808080"/>
                </a:solidFill>
                <a:latin typeface="Avenir"/>
                <a:ea typeface="Avenir"/>
                <a:cs typeface="Avenir"/>
                <a:sym typeface="Avenir"/>
              </a:endParaRPr>
            </a:p>
            <a:p>
              <a:pPr marL="457200" lvl="0" indent="-330200" algn="l" rtl="0">
                <a:spcBef>
                  <a:spcPts val="0"/>
                </a:spcBef>
                <a:spcAft>
                  <a:spcPts val="0"/>
                </a:spcAft>
                <a:buClr>
                  <a:schemeClr val="accent3"/>
                </a:buClr>
                <a:buSzPts val="1600"/>
                <a:buFont typeface="Avenir"/>
                <a:buChar char="-"/>
              </a:pPr>
              <a:r>
                <a:rPr lang="de-DE" sz="1600" b="1">
                  <a:solidFill>
                    <a:schemeClr val="accent3"/>
                  </a:solidFill>
                  <a:latin typeface="Avenir"/>
                  <a:ea typeface="Avenir"/>
                  <a:cs typeface="Avenir"/>
                  <a:sym typeface="Avenir"/>
                </a:rPr>
                <a:t>it has fur, whiskers, and claws</a:t>
              </a:r>
              <a:endParaRPr sz="1600" b="1">
                <a:solidFill>
                  <a:schemeClr val="accent3"/>
                </a:solidFill>
                <a:latin typeface="Avenir"/>
                <a:ea typeface="Avenir"/>
                <a:cs typeface="Avenir"/>
                <a:sym typeface="Avenir"/>
              </a:endParaRPr>
            </a:p>
            <a:p>
              <a:pPr marL="457200" lvl="0" indent="-330200" algn="l" rtl="0">
                <a:spcBef>
                  <a:spcPts val="0"/>
                </a:spcBef>
                <a:spcAft>
                  <a:spcPts val="0"/>
                </a:spcAft>
                <a:buClr>
                  <a:schemeClr val="accent3"/>
                </a:buClr>
                <a:buSzPts val="1600"/>
                <a:buFont typeface="Avenir"/>
                <a:buChar char="-"/>
              </a:pPr>
              <a:r>
                <a:rPr lang="de-DE" sz="1600" b="1">
                  <a:solidFill>
                    <a:schemeClr val="accent3"/>
                  </a:solidFill>
                  <a:latin typeface="Avenir"/>
                  <a:ea typeface="Avenir"/>
                  <a:cs typeface="Avenir"/>
                  <a:sym typeface="Avenir"/>
                </a:rPr>
                <a:t>it has this feature</a:t>
              </a:r>
              <a:endParaRPr sz="1600" b="1">
                <a:solidFill>
                  <a:schemeClr val="accent3"/>
                </a:solidFill>
                <a:latin typeface="Avenir"/>
                <a:ea typeface="Avenir"/>
                <a:cs typeface="Avenir"/>
                <a:sym typeface="Avenir"/>
              </a:endParaRPr>
            </a:p>
            <a:p>
              <a:pPr marL="457200" lvl="0" indent="0" algn="l" rtl="0">
                <a:spcBef>
                  <a:spcPts val="0"/>
                </a:spcBef>
                <a:spcAft>
                  <a:spcPts val="0"/>
                </a:spcAft>
                <a:buNone/>
              </a:pPr>
              <a:endParaRPr sz="1600" b="1">
                <a:solidFill>
                  <a:schemeClr val="accent3"/>
                </a:solidFill>
                <a:latin typeface="Avenir"/>
                <a:ea typeface="Avenir"/>
                <a:cs typeface="Avenir"/>
                <a:sym typeface="Avenir"/>
              </a:endParaRPr>
            </a:p>
            <a:p>
              <a:pPr marL="457200" lvl="0" indent="0" algn="l" rtl="0">
                <a:spcBef>
                  <a:spcPts val="0"/>
                </a:spcBef>
                <a:spcAft>
                  <a:spcPts val="0"/>
                </a:spcAft>
                <a:buNone/>
              </a:pPr>
              <a:endParaRPr sz="1800" b="1">
                <a:solidFill>
                  <a:schemeClr val="accent3"/>
                </a:solidFill>
                <a:latin typeface="Avenir"/>
                <a:ea typeface="Avenir"/>
                <a:cs typeface="Avenir"/>
                <a:sym typeface="Avenir"/>
              </a:endParaRPr>
            </a:p>
          </p:txBody>
        </p:sp>
        <p:pic>
          <p:nvPicPr>
            <p:cNvPr id="410" name="Google Shape;410;p59"/>
            <p:cNvPicPr preferRelativeResize="0"/>
            <p:nvPr/>
          </p:nvPicPr>
          <p:blipFill rotWithShape="1">
            <a:blip r:embed="rId5">
              <a:alphaModFix/>
            </a:blip>
            <a:srcRect l="56405" t="78191" r="5712" b="9565"/>
            <a:stretch/>
          </p:blipFill>
          <p:spPr>
            <a:xfrm>
              <a:off x="3224825" y="4834900"/>
              <a:ext cx="2790475" cy="6030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0"/>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416" name="Google Shape;416;p60"/>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a:latin typeface="Play"/>
                <a:ea typeface="Play"/>
                <a:cs typeface="Play"/>
                <a:sym typeface="Play"/>
              </a:rPr>
              <a:t>Integration </a:t>
            </a:r>
            <a:r>
              <a:rPr lang="de-DE" dirty="0" err="1">
                <a:latin typeface="Play"/>
                <a:ea typeface="Play"/>
                <a:cs typeface="Play"/>
                <a:sym typeface="Play"/>
              </a:rPr>
              <a:t>of</a:t>
            </a:r>
            <a:r>
              <a:rPr lang="de-DE" dirty="0">
                <a:latin typeface="Play"/>
                <a:ea typeface="Play"/>
                <a:cs typeface="Play"/>
                <a:sym typeface="Play"/>
              </a:rPr>
              <a:t> XAI </a:t>
            </a:r>
            <a:r>
              <a:rPr lang="de-DE" dirty="0" err="1">
                <a:latin typeface="Play"/>
                <a:ea typeface="Play"/>
                <a:cs typeface="Play"/>
                <a:sym typeface="Play"/>
              </a:rPr>
              <a:t>into</a:t>
            </a:r>
            <a:r>
              <a:rPr lang="de-DE" dirty="0">
                <a:latin typeface="Play"/>
                <a:ea typeface="Play"/>
                <a:cs typeface="Play"/>
                <a:sym typeface="Play"/>
              </a:rPr>
              <a:t> </a:t>
            </a:r>
            <a:r>
              <a:rPr lang="de-DE" dirty="0" err="1">
                <a:latin typeface="Play"/>
                <a:ea typeface="Play"/>
                <a:cs typeface="Play"/>
                <a:sym typeface="Play"/>
              </a:rPr>
              <a:t>your</a:t>
            </a:r>
            <a:r>
              <a:rPr lang="de-DE" dirty="0">
                <a:latin typeface="Play"/>
                <a:ea typeface="Play"/>
                <a:cs typeface="Play"/>
                <a:sym typeface="Play"/>
              </a:rPr>
              <a:t> </a:t>
            </a:r>
            <a:r>
              <a:rPr lang="de-DE" dirty="0" err="1">
                <a:latin typeface="Play"/>
                <a:ea typeface="Play"/>
                <a:cs typeface="Play"/>
                <a:sym typeface="Play"/>
              </a:rPr>
              <a:t>Machine</a:t>
            </a:r>
            <a:r>
              <a:rPr lang="de-DE" dirty="0">
                <a:latin typeface="Play"/>
                <a:ea typeface="Play"/>
                <a:cs typeface="Play"/>
                <a:sym typeface="Play"/>
              </a:rPr>
              <a:t> Learning </a:t>
            </a:r>
            <a:r>
              <a:rPr lang="de-DE" dirty="0" err="1">
                <a:latin typeface="Play"/>
                <a:ea typeface="Play"/>
                <a:cs typeface="Play"/>
                <a:sym typeface="Play"/>
              </a:rPr>
              <a:t>workflow</a:t>
            </a:r>
            <a:endParaRPr dirty="0">
              <a:latin typeface="Play"/>
              <a:ea typeface="Play"/>
              <a:cs typeface="Play"/>
              <a:sym typeface="Play"/>
            </a:endParaRPr>
          </a:p>
        </p:txBody>
      </p:sp>
      <p:sp>
        <p:nvSpPr>
          <p:cNvPr id="417" name="Google Shape;417;p60"/>
          <p:cNvSpPr/>
          <p:nvPr/>
        </p:nvSpPr>
        <p:spPr>
          <a:xfrm>
            <a:off x="2218200" y="1889225"/>
            <a:ext cx="1738200" cy="934200"/>
          </a:xfrm>
          <a:prstGeom prst="rect">
            <a:avLst/>
          </a:prstGeom>
          <a:solidFill>
            <a:srgbClr val="F3F3F3"/>
          </a:solidFill>
          <a:ln w="28575" cap="flat" cmpd="sng">
            <a:solidFill>
              <a:srgbClr val="0A2D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rgbClr val="0A2D6E"/>
                </a:solidFill>
                <a:latin typeface="Avenir"/>
                <a:ea typeface="Avenir"/>
                <a:cs typeface="Avenir"/>
                <a:sym typeface="Avenir"/>
              </a:rPr>
              <a:t>ML model</a:t>
            </a:r>
            <a:endParaRPr sz="1800">
              <a:solidFill>
                <a:srgbClr val="0A2D6E"/>
              </a:solidFill>
              <a:latin typeface="Avenir"/>
              <a:ea typeface="Avenir"/>
              <a:cs typeface="Avenir"/>
              <a:sym typeface="Avenir"/>
            </a:endParaRPr>
          </a:p>
        </p:txBody>
      </p:sp>
      <p:sp>
        <p:nvSpPr>
          <p:cNvPr id="418" name="Google Shape;418;p60"/>
          <p:cNvSpPr/>
          <p:nvPr/>
        </p:nvSpPr>
        <p:spPr>
          <a:xfrm>
            <a:off x="480000" y="3521850"/>
            <a:ext cx="1738200" cy="934200"/>
          </a:xfrm>
          <a:prstGeom prst="rect">
            <a:avLst/>
          </a:prstGeom>
          <a:solidFill>
            <a:srgbClr val="F3F3F3"/>
          </a:solidFill>
          <a:ln w="28575" cap="flat" cmpd="sng">
            <a:solidFill>
              <a:srgbClr val="0A2D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rgbClr val="0A2D6E"/>
                </a:solidFill>
                <a:latin typeface="Avenir"/>
                <a:ea typeface="Avenir"/>
                <a:cs typeface="Avenir"/>
                <a:sym typeface="Avenir"/>
              </a:rPr>
              <a:t>Interpretability</a:t>
            </a:r>
            <a:endParaRPr sz="1800">
              <a:solidFill>
                <a:srgbClr val="0A2D6E"/>
              </a:solidFill>
              <a:latin typeface="Avenir"/>
              <a:ea typeface="Avenir"/>
              <a:cs typeface="Avenir"/>
              <a:sym typeface="Avenir"/>
            </a:endParaRPr>
          </a:p>
          <a:p>
            <a:pPr marL="0" lvl="0" indent="0" algn="ctr" rtl="0">
              <a:spcBef>
                <a:spcPts val="0"/>
              </a:spcBef>
              <a:spcAft>
                <a:spcPts val="0"/>
              </a:spcAft>
              <a:buNone/>
            </a:pPr>
            <a:r>
              <a:rPr lang="de-DE" sz="1800">
                <a:solidFill>
                  <a:srgbClr val="0A2D6E"/>
                </a:solidFill>
                <a:latin typeface="Avenir"/>
                <a:ea typeface="Avenir"/>
                <a:cs typeface="Avenir"/>
                <a:sym typeface="Avenir"/>
              </a:rPr>
              <a:t>(intrinsic)</a:t>
            </a:r>
            <a:endParaRPr sz="1800">
              <a:solidFill>
                <a:srgbClr val="0A2D6E"/>
              </a:solidFill>
              <a:latin typeface="Avenir"/>
              <a:ea typeface="Avenir"/>
              <a:cs typeface="Avenir"/>
              <a:sym typeface="Avenir"/>
            </a:endParaRPr>
          </a:p>
        </p:txBody>
      </p:sp>
      <p:sp>
        <p:nvSpPr>
          <p:cNvPr id="419" name="Google Shape;419;p60"/>
          <p:cNvSpPr/>
          <p:nvPr/>
        </p:nvSpPr>
        <p:spPr>
          <a:xfrm>
            <a:off x="3956400" y="3521850"/>
            <a:ext cx="1738200" cy="934200"/>
          </a:xfrm>
          <a:prstGeom prst="rect">
            <a:avLst/>
          </a:prstGeom>
          <a:solidFill>
            <a:srgbClr val="F3F3F3"/>
          </a:solidFill>
          <a:ln w="28575" cap="flat" cmpd="sng">
            <a:solidFill>
              <a:srgbClr val="0A2D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rgbClr val="0A2D6E"/>
                </a:solidFill>
                <a:latin typeface="Avenir"/>
                <a:ea typeface="Avenir"/>
                <a:cs typeface="Avenir"/>
                <a:sym typeface="Avenir"/>
              </a:rPr>
              <a:t>Explainability</a:t>
            </a:r>
            <a:endParaRPr sz="1800">
              <a:solidFill>
                <a:srgbClr val="0A2D6E"/>
              </a:solidFill>
              <a:latin typeface="Avenir"/>
              <a:ea typeface="Avenir"/>
              <a:cs typeface="Avenir"/>
              <a:sym typeface="Avenir"/>
            </a:endParaRPr>
          </a:p>
          <a:p>
            <a:pPr marL="0" lvl="0" indent="0" algn="ctr" rtl="0">
              <a:spcBef>
                <a:spcPts val="0"/>
              </a:spcBef>
              <a:spcAft>
                <a:spcPts val="0"/>
              </a:spcAft>
              <a:buNone/>
            </a:pPr>
            <a:r>
              <a:rPr lang="de-DE" sz="1800">
                <a:solidFill>
                  <a:srgbClr val="0A2D6E"/>
                </a:solidFill>
                <a:latin typeface="Avenir"/>
                <a:ea typeface="Avenir"/>
                <a:cs typeface="Avenir"/>
                <a:sym typeface="Avenir"/>
              </a:rPr>
              <a:t>(post-hoc)</a:t>
            </a:r>
            <a:endParaRPr sz="1800">
              <a:solidFill>
                <a:srgbClr val="0A2D6E"/>
              </a:solidFill>
              <a:latin typeface="Avenir"/>
              <a:ea typeface="Avenir"/>
              <a:cs typeface="Avenir"/>
              <a:sym typeface="Avenir"/>
            </a:endParaRPr>
          </a:p>
        </p:txBody>
      </p:sp>
      <p:cxnSp>
        <p:nvCxnSpPr>
          <p:cNvPr id="420" name="Google Shape;420;p60"/>
          <p:cNvCxnSpPr>
            <a:stCxn id="417" idx="2"/>
            <a:endCxn id="418" idx="3"/>
          </p:cNvCxnSpPr>
          <p:nvPr/>
        </p:nvCxnSpPr>
        <p:spPr>
          <a:xfrm rot="5400000">
            <a:off x="2070000" y="2971625"/>
            <a:ext cx="1165500" cy="869100"/>
          </a:xfrm>
          <a:prstGeom prst="bentConnector2">
            <a:avLst/>
          </a:prstGeom>
          <a:noFill/>
          <a:ln w="19050" cap="flat" cmpd="sng">
            <a:solidFill>
              <a:srgbClr val="1F497D"/>
            </a:solidFill>
            <a:prstDash val="solid"/>
            <a:round/>
            <a:headEnd type="none" w="med" len="med"/>
            <a:tailEnd type="triangle" w="med" len="med"/>
          </a:ln>
        </p:spPr>
      </p:cxnSp>
      <p:cxnSp>
        <p:nvCxnSpPr>
          <p:cNvPr id="421" name="Google Shape;421;p60"/>
          <p:cNvCxnSpPr>
            <a:endCxn id="419" idx="1"/>
          </p:cNvCxnSpPr>
          <p:nvPr/>
        </p:nvCxnSpPr>
        <p:spPr>
          <a:xfrm rot="-5400000" flipH="1">
            <a:off x="2939100" y="2971650"/>
            <a:ext cx="1165500" cy="869100"/>
          </a:xfrm>
          <a:prstGeom prst="bentConnector2">
            <a:avLst/>
          </a:prstGeom>
          <a:noFill/>
          <a:ln w="19050" cap="flat" cmpd="sng">
            <a:solidFill>
              <a:srgbClr val="1F497D"/>
            </a:solidFill>
            <a:prstDash val="solid"/>
            <a:round/>
            <a:headEnd type="none" w="med" len="med"/>
            <a:tailEnd type="triangle" w="med" len="med"/>
          </a:ln>
        </p:spPr>
      </p:cxnSp>
      <p:sp>
        <p:nvSpPr>
          <p:cNvPr id="422" name="Google Shape;422;p60"/>
          <p:cNvSpPr txBox="1"/>
          <p:nvPr/>
        </p:nvSpPr>
        <p:spPr>
          <a:xfrm>
            <a:off x="3102675" y="2830188"/>
            <a:ext cx="2163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600">
                <a:solidFill>
                  <a:srgbClr val="8CB423"/>
                </a:solidFill>
                <a:latin typeface="Avenir"/>
                <a:ea typeface="Avenir"/>
                <a:cs typeface="Avenir"/>
                <a:sym typeface="Avenir"/>
              </a:rPr>
              <a:t>Is my model directly interpretable?</a:t>
            </a:r>
            <a:endParaRPr sz="1600">
              <a:solidFill>
                <a:srgbClr val="8CB423"/>
              </a:solidFill>
              <a:latin typeface="Avenir"/>
              <a:ea typeface="Avenir"/>
              <a:cs typeface="Avenir"/>
              <a:sym typeface="Avenir"/>
            </a:endParaRPr>
          </a:p>
        </p:txBody>
      </p:sp>
      <p:sp>
        <p:nvSpPr>
          <p:cNvPr id="423" name="Google Shape;423;p60"/>
          <p:cNvSpPr txBox="1"/>
          <p:nvPr/>
        </p:nvSpPr>
        <p:spPr>
          <a:xfrm>
            <a:off x="2474700" y="3924550"/>
            <a:ext cx="5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rgbClr val="8CB423"/>
                </a:solidFill>
                <a:latin typeface="Avenir"/>
                <a:ea typeface="Avenir"/>
                <a:cs typeface="Avenir"/>
                <a:sym typeface="Avenir"/>
              </a:rPr>
              <a:t>yes</a:t>
            </a:r>
            <a:endParaRPr>
              <a:solidFill>
                <a:srgbClr val="8CB423"/>
              </a:solidFill>
              <a:latin typeface="Avenir"/>
              <a:ea typeface="Avenir"/>
              <a:cs typeface="Avenir"/>
              <a:sym typeface="Avenir"/>
            </a:endParaRPr>
          </a:p>
        </p:txBody>
      </p:sp>
      <p:sp>
        <p:nvSpPr>
          <p:cNvPr id="424" name="Google Shape;424;p60"/>
          <p:cNvSpPr txBox="1"/>
          <p:nvPr/>
        </p:nvSpPr>
        <p:spPr>
          <a:xfrm>
            <a:off x="3267600" y="3924550"/>
            <a:ext cx="5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rgbClr val="8CB423"/>
                </a:solidFill>
                <a:latin typeface="Avenir"/>
                <a:ea typeface="Avenir"/>
                <a:cs typeface="Avenir"/>
                <a:sym typeface="Avenir"/>
              </a:rPr>
              <a:t>no</a:t>
            </a:r>
            <a:endParaRPr>
              <a:solidFill>
                <a:srgbClr val="8CB423"/>
              </a:solidFill>
              <a:latin typeface="Avenir"/>
              <a:ea typeface="Avenir"/>
              <a:cs typeface="Avenir"/>
              <a:sym typeface="Avenir"/>
            </a:endParaRPr>
          </a:p>
        </p:txBody>
      </p:sp>
      <p:pic>
        <p:nvPicPr>
          <p:cNvPr id="425" name="Google Shape;425;p60"/>
          <p:cNvPicPr preferRelativeResize="0"/>
          <p:nvPr/>
        </p:nvPicPr>
        <p:blipFill>
          <a:blip r:embed="rId3">
            <a:alphaModFix/>
          </a:blip>
          <a:stretch>
            <a:fillRect/>
          </a:stretch>
        </p:blipFill>
        <p:spPr>
          <a:xfrm>
            <a:off x="5128000" y="2785462"/>
            <a:ext cx="1154268" cy="1090576"/>
          </a:xfrm>
          <a:prstGeom prst="rect">
            <a:avLst/>
          </a:prstGeom>
          <a:noFill/>
          <a:ln>
            <a:noFill/>
          </a:ln>
        </p:spPr>
      </p:pic>
      <p:pic>
        <p:nvPicPr>
          <p:cNvPr id="426" name="Google Shape;426;p60"/>
          <p:cNvPicPr preferRelativeResize="0"/>
          <p:nvPr/>
        </p:nvPicPr>
        <p:blipFill rotWithShape="1">
          <a:blip r:embed="rId4">
            <a:alphaModFix/>
          </a:blip>
          <a:srcRect/>
          <a:stretch/>
        </p:blipFill>
        <p:spPr>
          <a:xfrm>
            <a:off x="1596575" y="2897700"/>
            <a:ext cx="1044538" cy="739250"/>
          </a:xfrm>
          <a:prstGeom prst="rect">
            <a:avLst/>
          </a:prstGeom>
          <a:noFill/>
          <a:ln>
            <a:noFill/>
          </a:ln>
        </p:spPr>
      </p:pic>
      <p:sp>
        <p:nvSpPr>
          <p:cNvPr id="427" name="Google Shape;427;p60"/>
          <p:cNvSpPr/>
          <p:nvPr/>
        </p:nvSpPr>
        <p:spPr>
          <a:xfrm>
            <a:off x="242400" y="4566525"/>
            <a:ext cx="1975800" cy="739200"/>
          </a:xfrm>
          <a:prstGeom prst="wedgeRoundRectCallout">
            <a:avLst>
              <a:gd name="adj1" fmla="val -5"/>
              <a:gd name="adj2" fmla="val -77523"/>
              <a:gd name="adj3" fmla="val 0"/>
            </a:avLst>
          </a:prstGeom>
          <a:solidFill>
            <a:srgbClr val="FFFFFF"/>
          </a:solid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600">
                <a:solidFill>
                  <a:srgbClr val="F79646"/>
                </a:solidFill>
                <a:latin typeface="Avenir"/>
                <a:ea typeface="Avenir"/>
                <a:cs typeface="Avenir"/>
                <a:sym typeface="Avenir"/>
              </a:rPr>
              <a:t>Great! Your model is a glass-box!</a:t>
            </a:r>
            <a:endParaRPr>
              <a:solidFill>
                <a:srgbClr val="F79646"/>
              </a:solidFill>
            </a:endParaRPr>
          </a:p>
        </p:txBody>
      </p:sp>
      <p:sp>
        <p:nvSpPr>
          <p:cNvPr id="428" name="Google Shape;428;p60"/>
          <p:cNvSpPr/>
          <p:nvPr/>
        </p:nvSpPr>
        <p:spPr>
          <a:xfrm>
            <a:off x="3548700" y="4574813"/>
            <a:ext cx="2417700" cy="934200"/>
          </a:xfrm>
          <a:prstGeom prst="wedgeRoundRectCallout">
            <a:avLst>
              <a:gd name="adj1" fmla="val 5403"/>
              <a:gd name="adj2" fmla="val -69223"/>
              <a:gd name="adj3" fmla="val 0"/>
            </a:avLst>
          </a:prstGeom>
          <a:solidFill>
            <a:srgbClr val="FFFFFF"/>
          </a:solidFill>
          <a:ln w="28575" cap="flat" cmpd="sng">
            <a:solidFill>
              <a:srgbClr val="F796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600">
                <a:solidFill>
                  <a:srgbClr val="F79646"/>
                </a:solidFill>
                <a:latin typeface="Avenir"/>
                <a:ea typeface="Avenir"/>
                <a:cs typeface="Avenir"/>
                <a:sym typeface="Avenir"/>
              </a:rPr>
              <a:t>Shoot! Your model is a black-box, you should consider XAI methods!</a:t>
            </a:r>
            <a:endParaRPr sz="1600">
              <a:solidFill>
                <a:srgbClr val="F79646"/>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1"/>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434" name="Google Shape;434;p61"/>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a:latin typeface="Play"/>
                <a:ea typeface="Play"/>
                <a:cs typeface="Play"/>
                <a:sym typeface="Play"/>
              </a:rPr>
              <a:t>Integration </a:t>
            </a:r>
            <a:r>
              <a:rPr lang="de-DE" dirty="0" err="1">
                <a:latin typeface="Play"/>
                <a:ea typeface="Play"/>
                <a:cs typeface="Play"/>
                <a:sym typeface="Play"/>
              </a:rPr>
              <a:t>of</a:t>
            </a:r>
            <a:r>
              <a:rPr lang="de-DE" dirty="0">
                <a:latin typeface="Play"/>
                <a:ea typeface="Play"/>
                <a:cs typeface="Play"/>
                <a:sym typeface="Play"/>
              </a:rPr>
              <a:t> XAI </a:t>
            </a:r>
            <a:r>
              <a:rPr lang="de-DE" dirty="0" err="1">
                <a:latin typeface="Play"/>
                <a:ea typeface="Play"/>
                <a:cs typeface="Play"/>
                <a:sym typeface="Play"/>
              </a:rPr>
              <a:t>into</a:t>
            </a:r>
            <a:r>
              <a:rPr lang="de-DE" dirty="0">
                <a:latin typeface="Play"/>
                <a:ea typeface="Play"/>
                <a:cs typeface="Play"/>
                <a:sym typeface="Play"/>
              </a:rPr>
              <a:t> </a:t>
            </a:r>
            <a:r>
              <a:rPr lang="de-DE" dirty="0" err="1">
                <a:latin typeface="Play"/>
                <a:ea typeface="Play"/>
                <a:cs typeface="Play"/>
                <a:sym typeface="Play"/>
              </a:rPr>
              <a:t>your</a:t>
            </a:r>
            <a:r>
              <a:rPr lang="de-DE" dirty="0">
                <a:latin typeface="Play"/>
                <a:ea typeface="Play"/>
                <a:cs typeface="Play"/>
                <a:sym typeface="Play"/>
              </a:rPr>
              <a:t> </a:t>
            </a:r>
            <a:r>
              <a:rPr lang="de-DE" dirty="0" err="1">
                <a:latin typeface="Play"/>
                <a:ea typeface="Play"/>
                <a:cs typeface="Play"/>
                <a:sym typeface="Play"/>
              </a:rPr>
              <a:t>Machine</a:t>
            </a:r>
            <a:r>
              <a:rPr lang="de-DE" dirty="0">
                <a:latin typeface="Play"/>
                <a:ea typeface="Play"/>
                <a:cs typeface="Play"/>
                <a:sym typeface="Play"/>
              </a:rPr>
              <a:t> Learning </a:t>
            </a:r>
            <a:r>
              <a:rPr lang="de-DE" dirty="0" err="1">
                <a:latin typeface="Play"/>
                <a:ea typeface="Play"/>
                <a:cs typeface="Play"/>
                <a:sym typeface="Play"/>
              </a:rPr>
              <a:t>workflow</a:t>
            </a:r>
            <a:endParaRPr dirty="0">
              <a:latin typeface="Play"/>
              <a:ea typeface="Play"/>
              <a:cs typeface="Play"/>
              <a:sym typeface="Play"/>
            </a:endParaRPr>
          </a:p>
        </p:txBody>
      </p:sp>
      <p:sp>
        <p:nvSpPr>
          <p:cNvPr id="435" name="Google Shape;435;p61"/>
          <p:cNvSpPr/>
          <p:nvPr/>
        </p:nvSpPr>
        <p:spPr>
          <a:xfrm>
            <a:off x="2218200" y="1889225"/>
            <a:ext cx="1738200" cy="934200"/>
          </a:xfrm>
          <a:prstGeom prst="rect">
            <a:avLst/>
          </a:prstGeom>
          <a:solidFill>
            <a:srgbClr val="F3F3F3"/>
          </a:solidFill>
          <a:ln w="28575" cap="flat" cmpd="sng">
            <a:solidFill>
              <a:srgbClr val="0A2D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rgbClr val="0A2D6E"/>
                </a:solidFill>
                <a:latin typeface="Avenir"/>
                <a:ea typeface="Avenir"/>
                <a:cs typeface="Avenir"/>
                <a:sym typeface="Avenir"/>
              </a:rPr>
              <a:t>ML model</a:t>
            </a:r>
            <a:endParaRPr sz="1800">
              <a:solidFill>
                <a:srgbClr val="0A2D6E"/>
              </a:solidFill>
              <a:latin typeface="Avenir"/>
              <a:ea typeface="Avenir"/>
              <a:cs typeface="Avenir"/>
              <a:sym typeface="Avenir"/>
            </a:endParaRPr>
          </a:p>
        </p:txBody>
      </p:sp>
      <p:sp>
        <p:nvSpPr>
          <p:cNvPr id="436" name="Google Shape;436;p61"/>
          <p:cNvSpPr/>
          <p:nvPr/>
        </p:nvSpPr>
        <p:spPr>
          <a:xfrm>
            <a:off x="480000" y="3521850"/>
            <a:ext cx="1738200" cy="934200"/>
          </a:xfrm>
          <a:prstGeom prst="rect">
            <a:avLst/>
          </a:prstGeom>
          <a:solidFill>
            <a:srgbClr val="F3F3F3"/>
          </a:solidFill>
          <a:ln w="28575" cap="flat" cmpd="sng">
            <a:solidFill>
              <a:srgbClr val="0A2D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rgbClr val="0A2D6E"/>
                </a:solidFill>
                <a:latin typeface="Avenir"/>
                <a:ea typeface="Avenir"/>
                <a:cs typeface="Avenir"/>
                <a:sym typeface="Avenir"/>
              </a:rPr>
              <a:t>Interpretability</a:t>
            </a:r>
            <a:endParaRPr sz="1800">
              <a:solidFill>
                <a:srgbClr val="0A2D6E"/>
              </a:solidFill>
              <a:latin typeface="Avenir"/>
              <a:ea typeface="Avenir"/>
              <a:cs typeface="Avenir"/>
              <a:sym typeface="Avenir"/>
            </a:endParaRPr>
          </a:p>
          <a:p>
            <a:pPr marL="0" lvl="0" indent="0" algn="ctr" rtl="0">
              <a:spcBef>
                <a:spcPts val="0"/>
              </a:spcBef>
              <a:spcAft>
                <a:spcPts val="0"/>
              </a:spcAft>
              <a:buNone/>
            </a:pPr>
            <a:r>
              <a:rPr lang="de-DE" sz="1800">
                <a:solidFill>
                  <a:srgbClr val="0A2D6E"/>
                </a:solidFill>
                <a:latin typeface="Avenir"/>
                <a:ea typeface="Avenir"/>
                <a:cs typeface="Avenir"/>
                <a:sym typeface="Avenir"/>
              </a:rPr>
              <a:t>(intrinsic)</a:t>
            </a:r>
            <a:endParaRPr sz="1800">
              <a:solidFill>
                <a:srgbClr val="0A2D6E"/>
              </a:solidFill>
              <a:latin typeface="Avenir"/>
              <a:ea typeface="Avenir"/>
              <a:cs typeface="Avenir"/>
              <a:sym typeface="Avenir"/>
            </a:endParaRPr>
          </a:p>
        </p:txBody>
      </p:sp>
      <p:sp>
        <p:nvSpPr>
          <p:cNvPr id="437" name="Google Shape;437;p61"/>
          <p:cNvSpPr/>
          <p:nvPr/>
        </p:nvSpPr>
        <p:spPr>
          <a:xfrm>
            <a:off x="3956400" y="3521850"/>
            <a:ext cx="1738200" cy="934200"/>
          </a:xfrm>
          <a:prstGeom prst="rect">
            <a:avLst/>
          </a:prstGeom>
          <a:solidFill>
            <a:srgbClr val="F3F3F3"/>
          </a:solidFill>
          <a:ln w="28575" cap="flat" cmpd="sng">
            <a:solidFill>
              <a:srgbClr val="0A2D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rgbClr val="0A2D6E"/>
                </a:solidFill>
                <a:latin typeface="Avenir"/>
                <a:ea typeface="Avenir"/>
                <a:cs typeface="Avenir"/>
                <a:sym typeface="Avenir"/>
              </a:rPr>
              <a:t>Explainability</a:t>
            </a:r>
            <a:endParaRPr sz="1800">
              <a:solidFill>
                <a:srgbClr val="0A2D6E"/>
              </a:solidFill>
              <a:latin typeface="Avenir"/>
              <a:ea typeface="Avenir"/>
              <a:cs typeface="Avenir"/>
              <a:sym typeface="Avenir"/>
            </a:endParaRPr>
          </a:p>
          <a:p>
            <a:pPr marL="0" lvl="0" indent="0" algn="ctr" rtl="0">
              <a:spcBef>
                <a:spcPts val="0"/>
              </a:spcBef>
              <a:spcAft>
                <a:spcPts val="0"/>
              </a:spcAft>
              <a:buNone/>
            </a:pPr>
            <a:r>
              <a:rPr lang="de-DE" sz="1800">
                <a:solidFill>
                  <a:srgbClr val="0A2D6E"/>
                </a:solidFill>
                <a:latin typeface="Avenir"/>
                <a:ea typeface="Avenir"/>
                <a:cs typeface="Avenir"/>
                <a:sym typeface="Avenir"/>
              </a:rPr>
              <a:t>(post-hoc)</a:t>
            </a:r>
            <a:endParaRPr sz="1800">
              <a:solidFill>
                <a:srgbClr val="0A2D6E"/>
              </a:solidFill>
              <a:latin typeface="Avenir"/>
              <a:ea typeface="Avenir"/>
              <a:cs typeface="Avenir"/>
              <a:sym typeface="Avenir"/>
            </a:endParaRPr>
          </a:p>
        </p:txBody>
      </p:sp>
      <p:cxnSp>
        <p:nvCxnSpPr>
          <p:cNvPr id="438" name="Google Shape;438;p61"/>
          <p:cNvCxnSpPr>
            <a:stCxn id="435" idx="2"/>
            <a:endCxn id="436" idx="3"/>
          </p:cNvCxnSpPr>
          <p:nvPr/>
        </p:nvCxnSpPr>
        <p:spPr>
          <a:xfrm rot="5400000">
            <a:off x="2070000" y="2971625"/>
            <a:ext cx="1165500" cy="869100"/>
          </a:xfrm>
          <a:prstGeom prst="bentConnector2">
            <a:avLst/>
          </a:prstGeom>
          <a:noFill/>
          <a:ln w="19050" cap="flat" cmpd="sng">
            <a:solidFill>
              <a:srgbClr val="1F497D"/>
            </a:solidFill>
            <a:prstDash val="solid"/>
            <a:round/>
            <a:headEnd type="none" w="med" len="med"/>
            <a:tailEnd type="triangle" w="med" len="med"/>
          </a:ln>
        </p:spPr>
      </p:cxnSp>
      <p:cxnSp>
        <p:nvCxnSpPr>
          <p:cNvPr id="439" name="Google Shape;439;p61"/>
          <p:cNvCxnSpPr>
            <a:endCxn id="437" idx="1"/>
          </p:cNvCxnSpPr>
          <p:nvPr/>
        </p:nvCxnSpPr>
        <p:spPr>
          <a:xfrm rot="-5400000" flipH="1">
            <a:off x="2939100" y="2971650"/>
            <a:ext cx="1165500" cy="869100"/>
          </a:xfrm>
          <a:prstGeom prst="bentConnector2">
            <a:avLst/>
          </a:prstGeom>
          <a:noFill/>
          <a:ln w="19050" cap="flat" cmpd="sng">
            <a:solidFill>
              <a:srgbClr val="1F497D"/>
            </a:solidFill>
            <a:prstDash val="solid"/>
            <a:round/>
            <a:headEnd type="none" w="med" len="med"/>
            <a:tailEnd type="triangle" w="med" len="med"/>
          </a:ln>
        </p:spPr>
      </p:cxnSp>
      <p:sp>
        <p:nvSpPr>
          <p:cNvPr id="440" name="Google Shape;440;p61"/>
          <p:cNvSpPr txBox="1"/>
          <p:nvPr/>
        </p:nvSpPr>
        <p:spPr>
          <a:xfrm>
            <a:off x="3102675" y="2830188"/>
            <a:ext cx="2163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600">
                <a:solidFill>
                  <a:srgbClr val="8CB423"/>
                </a:solidFill>
                <a:latin typeface="Avenir"/>
                <a:ea typeface="Avenir"/>
                <a:cs typeface="Avenir"/>
                <a:sym typeface="Avenir"/>
              </a:rPr>
              <a:t>Is my model directly interpretable?</a:t>
            </a:r>
            <a:endParaRPr sz="1600">
              <a:solidFill>
                <a:srgbClr val="8CB423"/>
              </a:solidFill>
              <a:latin typeface="Avenir"/>
              <a:ea typeface="Avenir"/>
              <a:cs typeface="Avenir"/>
              <a:sym typeface="Avenir"/>
            </a:endParaRPr>
          </a:p>
        </p:txBody>
      </p:sp>
      <p:sp>
        <p:nvSpPr>
          <p:cNvPr id="441" name="Google Shape;441;p61"/>
          <p:cNvSpPr txBox="1"/>
          <p:nvPr/>
        </p:nvSpPr>
        <p:spPr>
          <a:xfrm>
            <a:off x="2474700" y="3924550"/>
            <a:ext cx="5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rgbClr val="8CB423"/>
                </a:solidFill>
                <a:latin typeface="Avenir"/>
                <a:ea typeface="Avenir"/>
                <a:cs typeface="Avenir"/>
                <a:sym typeface="Avenir"/>
              </a:rPr>
              <a:t>yes</a:t>
            </a:r>
            <a:endParaRPr>
              <a:solidFill>
                <a:srgbClr val="8CB423"/>
              </a:solidFill>
              <a:latin typeface="Avenir"/>
              <a:ea typeface="Avenir"/>
              <a:cs typeface="Avenir"/>
              <a:sym typeface="Avenir"/>
            </a:endParaRPr>
          </a:p>
        </p:txBody>
      </p:sp>
      <p:sp>
        <p:nvSpPr>
          <p:cNvPr id="442" name="Google Shape;442;p61"/>
          <p:cNvSpPr txBox="1"/>
          <p:nvPr/>
        </p:nvSpPr>
        <p:spPr>
          <a:xfrm>
            <a:off x="3267600" y="3924550"/>
            <a:ext cx="5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rgbClr val="8CB423"/>
                </a:solidFill>
                <a:latin typeface="Avenir"/>
                <a:ea typeface="Avenir"/>
                <a:cs typeface="Avenir"/>
                <a:sym typeface="Avenir"/>
              </a:rPr>
              <a:t>no</a:t>
            </a:r>
            <a:endParaRPr>
              <a:solidFill>
                <a:srgbClr val="8CB423"/>
              </a:solidFill>
              <a:latin typeface="Avenir"/>
              <a:ea typeface="Avenir"/>
              <a:cs typeface="Avenir"/>
              <a:sym typeface="Avenir"/>
            </a:endParaRPr>
          </a:p>
        </p:txBody>
      </p:sp>
      <p:pic>
        <p:nvPicPr>
          <p:cNvPr id="443" name="Google Shape;443;p61"/>
          <p:cNvPicPr preferRelativeResize="0"/>
          <p:nvPr/>
        </p:nvPicPr>
        <p:blipFill>
          <a:blip r:embed="rId3">
            <a:alphaModFix/>
          </a:blip>
          <a:stretch>
            <a:fillRect/>
          </a:stretch>
        </p:blipFill>
        <p:spPr>
          <a:xfrm>
            <a:off x="5128000" y="2785462"/>
            <a:ext cx="1154268" cy="1090576"/>
          </a:xfrm>
          <a:prstGeom prst="rect">
            <a:avLst/>
          </a:prstGeom>
          <a:noFill/>
          <a:ln>
            <a:noFill/>
          </a:ln>
        </p:spPr>
      </p:pic>
      <p:pic>
        <p:nvPicPr>
          <p:cNvPr id="444" name="Google Shape;444;p61"/>
          <p:cNvPicPr preferRelativeResize="0"/>
          <p:nvPr/>
        </p:nvPicPr>
        <p:blipFill rotWithShape="1">
          <a:blip r:embed="rId4">
            <a:alphaModFix/>
          </a:blip>
          <a:srcRect/>
          <a:stretch/>
        </p:blipFill>
        <p:spPr>
          <a:xfrm>
            <a:off x="1596575" y="2897700"/>
            <a:ext cx="1044538" cy="739250"/>
          </a:xfrm>
          <a:prstGeom prst="rect">
            <a:avLst/>
          </a:prstGeom>
          <a:noFill/>
          <a:ln>
            <a:noFill/>
          </a:ln>
        </p:spPr>
      </p:pic>
      <p:sp>
        <p:nvSpPr>
          <p:cNvPr id="445" name="Google Shape;445;p61"/>
          <p:cNvSpPr/>
          <p:nvPr/>
        </p:nvSpPr>
        <p:spPr>
          <a:xfrm>
            <a:off x="8628250" y="2587650"/>
            <a:ext cx="1827000" cy="934200"/>
          </a:xfrm>
          <a:prstGeom prst="rect">
            <a:avLst/>
          </a:prstGeom>
          <a:solidFill>
            <a:srgbClr val="F3F3F3"/>
          </a:solidFill>
          <a:ln w="28575" cap="flat" cmpd="sng">
            <a:solidFill>
              <a:srgbClr val="0A2D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rgbClr val="0A2D6E"/>
                </a:solidFill>
                <a:latin typeface="Avenir"/>
                <a:ea typeface="Avenir"/>
                <a:cs typeface="Avenir"/>
                <a:sym typeface="Avenir"/>
              </a:rPr>
              <a:t>model-agnostic</a:t>
            </a:r>
            <a:endParaRPr sz="1800">
              <a:solidFill>
                <a:srgbClr val="0A2D6E"/>
              </a:solidFill>
              <a:latin typeface="Avenir"/>
              <a:ea typeface="Avenir"/>
              <a:cs typeface="Avenir"/>
              <a:sym typeface="Avenir"/>
            </a:endParaRPr>
          </a:p>
        </p:txBody>
      </p:sp>
      <p:sp>
        <p:nvSpPr>
          <p:cNvPr id="446" name="Google Shape;446;p61"/>
          <p:cNvSpPr/>
          <p:nvPr/>
        </p:nvSpPr>
        <p:spPr>
          <a:xfrm>
            <a:off x="8628250" y="4455900"/>
            <a:ext cx="1827000" cy="934200"/>
          </a:xfrm>
          <a:prstGeom prst="rect">
            <a:avLst/>
          </a:prstGeom>
          <a:solidFill>
            <a:srgbClr val="F3F3F3"/>
          </a:solidFill>
          <a:ln w="28575" cap="flat" cmpd="sng">
            <a:solidFill>
              <a:srgbClr val="0A2D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rgbClr val="0A2D6E"/>
                </a:solidFill>
                <a:latin typeface="Avenir"/>
                <a:ea typeface="Avenir"/>
                <a:cs typeface="Avenir"/>
                <a:sym typeface="Avenir"/>
              </a:rPr>
              <a:t>model-specific</a:t>
            </a:r>
            <a:endParaRPr sz="1800">
              <a:solidFill>
                <a:srgbClr val="0A2D6E"/>
              </a:solidFill>
              <a:latin typeface="Avenir"/>
              <a:ea typeface="Avenir"/>
              <a:cs typeface="Avenir"/>
              <a:sym typeface="Avenir"/>
            </a:endParaRPr>
          </a:p>
        </p:txBody>
      </p:sp>
      <p:sp>
        <p:nvSpPr>
          <p:cNvPr id="447" name="Google Shape;447;p61"/>
          <p:cNvSpPr/>
          <p:nvPr/>
        </p:nvSpPr>
        <p:spPr>
          <a:xfrm>
            <a:off x="2218200" y="5416200"/>
            <a:ext cx="1738200" cy="934200"/>
          </a:xfrm>
          <a:prstGeom prst="rect">
            <a:avLst/>
          </a:prstGeom>
          <a:solidFill>
            <a:srgbClr val="F3F3F3"/>
          </a:solidFill>
          <a:ln w="28575" cap="flat" cmpd="sng">
            <a:solidFill>
              <a:srgbClr val="0A2D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rgbClr val="0A2D6E"/>
                </a:solidFill>
                <a:latin typeface="Avenir"/>
                <a:ea typeface="Avenir"/>
                <a:cs typeface="Avenir"/>
                <a:sym typeface="Avenir"/>
              </a:rPr>
              <a:t>local</a:t>
            </a:r>
            <a:endParaRPr sz="1800">
              <a:solidFill>
                <a:srgbClr val="0A2D6E"/>
              </a:solidFill>
              <a:latin typeface="Avenir"/>
              <a:ea typeface="Avenir"/>
              <a:cs typeface="Avenir"/>
              <a:sym typeface="Avenir"/>
            </a:endParaRPr>
          </a:p>
        </p:txBody>
      </p:sp>
      <p:sp>
        <p:nvSpPr>
          <p:cNvPr id="448" name="Google Shape;448;p61"/>
          <p:cNvSpPr/>
          <p:nvPr/>
        </p:nvSpPr>
        <p:spPr>
          <a:xfrm>
            <a:off x="5694600" y="5416200"/>
            <a:ext cx="1738200" cy="934200"/>
          </a:xfrm>
          <a:prstGeom prst="rect">
            <a:avLst/>
          </a:prstGeom>
          <a:solidFill>
            <a:srgbClr val="F3F3F3"/>
          </a:solidFill>
          <a:ln w="28575" cap="flat" cmpd="sng">
            <a:solidFill>
              <a:srgbClr val="0A2D6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rgbClr val="0A2D6E"/>
                </a:solidFill>
                <a:latin typeface="Avenir"/>
                <a:ea typeface="Avenir"/>
                <a:cs typeface="Avenir"/>
                <a:sym typeface="Avenir"/>
              </a:rPr>
              <a:t>global</a:t>
            </a:r>
            <a:endParaRPr sz="1800">
              <a:solidFill>
                <a:srgbClr val="0A2D6E"/>
              </a:solidFill>
              <a:latin typeface="Avenir"/>
              <a:ea typeface="Avenir"/>
              <a:cs typeface="Avenir"/>
              <a:sym typeface="Avenir"/>
            </a:endParaRPr>
          </a:p>
        </p:txBody>
      </p:sp>
      <p:cxnSp>
        <p:nvCxnSpPr>
          <p:cNvPr id="449" name="Google Shape;449;p61"/>
          <p:cNvCxnSpPr>
            <a:stCxn id="437" idx="2"/>
            <a:endCxn id="447" idx="3"/>
          </p:cNvCxnSpPr>
          <p:nvPr/>
        </p:nvCxnSpPr>
        <p:spPr>
          <a:xfrm rot="5400000">
            <a:off x="3677250" y="4735200"/>
            <a:ext cx="1427400" cy="869100"/>
          </a:xfrm>
          <a:prstGeom prst="bentConnector2">
            <a:avLst/>
          </a:prstGeom>
          <a:noFill/>
          <a:ln w="19050" cap="flat" cmpd="sng">
            <a:solidFill>
              <a:srgbClr val="1F497D"/>
            </a:solidFill>
            <a:prstDash val="solid"/>
            <a:round/>
            <a:headEnd type="none" w="med" len="med"/>
            <a:tailEnd type="triangle" w="med" len="med"/>
          </a:ln>
        </p:spPr>
      </p:cxnSp>
      <p:cxnSp>
        <p:nvCxnSpPr>
          <p:cNvPr id="450" name="Google Shape;450;p61"/>
          <p:cNvCxnSpPr>
            <a:endCxn id="448" idx="1"/>
          </p:cNvCxnSpPr>
          <p:nvPr/>
        </p:nvCxnSpPr>
        <p:spPr>
          <a:xfrm rot="-5400000" flipH="1">
            <a:off x="4622550" y="4811250"/>
            <a:ext cx="1275000" cy="869100"/>
          </a:xfrm>
          <a:prstGeom prst="bentConnector2">
            <a:avLst/>
          </a:prstGeom>
          <a:noFill/>
          <a:ln w="19050" cap="flat" cmpd="sng">
            <a:solidFill>
              <a:srgbClr val="1F497D"/>
            </a:solidFill>
            <a:prstDash val="solid"/>
            <a:round/>
            <a:headEnd type="none" w="med" len="med"/>
            <a:tailEnd type="triangle" w="med" len="med"/>
          </a:ln>
        </p:spPr>
      </p:cxnSp>
      <p:cxnSp>
        <p:nvCxnSpPr>
          <p:cNvPr id="451" name="Google Shape;451;p61"/>
          <p:cNvCxnSpPr>
            <a:stCxn id="437" idx="3"/>
            <a:endCxn id="445" idx="1"/>
          </p:cNvCxnSpPr>
          <p:nvPr/>
        </p:nvCxnSpPr>
        <p:spPr>
          <a:xfrm rot="10800000" flipH="1">
            <a:off x="5694600" y="3054750"/>
            <a:ext cx="2933700" cy="934200"/>
          </a:xfrm>
          <a:prstGeom prst="bentConnector3">
            <a:avLst>
              <a:gd name="adj1" fmla="val 49999"/>
            </a:avLst>
          </a:prstGeom>
          <a:noFill/>
          <a:ln w="19050" cap="flat" cmpd="sng">
            <a:solidFill>
              <a:srgbClr val="1F497D"/>
            </a:solidFill>
            <a:prstDash val="solid"/>
            <a:round/>
            <a:headEnd type="none" w="med" len="med"/>
            <a:tailEnd type="triangle" w="med" len="med"/>
          </a:ln>
        </p:spPr>
      </p:cxnSp>
      <p:cxnSp>
        <p:nvCxnSpPr>
          <p:cNvPr id="452" name="Google Shape;452;p61"/>
          <p:cNvCxnSpPr>
            <a:stCxn id="437" idx="3"/>
            <a:endCxn id="446" idx="1"/>
          </p:cNvCxnSpPr>
          <p:nvPr/>
        </p:nvCxnSpPr>
        <p:spPr>
          <a:xfrm>
            <a:off x="5694600" y="3988950"/>
            <a:ext cx="2933700" cy="934200"/>
          </a:xfrm>
          <a:prstGeom prst="bentConnector3">
            <a:avLst>
              <a:gd name="adj1" fmla="val 49999"/>
            </a:avLst>
          </a:prstGeom>
          <a:noFill/>
          <a:ln w="19050" cap="flat" cmpd="sng">
            <a:solidFill>
              <a:srgbClr val="1F497D"/>
            </a:solidFill>
            <a:prstDash val="solid"/>
            <a:round/>
            <a:headEnd type="none" w="med" len="med"/>
            <a:tailEnd type="triangle" w="med" len="med"/>
          </a:ln>
        </p:spPr>
      </p:cxnSp>
      <p:sp>
        <p:nvSpPr>
          <p:cNvPr id="453" name="Google Shape;453;p61"/>
          <p:cNvSpPr/>
          <p:nvPr/>
        </p:nvSpPr>
        <p:spPr>
          <a:xfrm>
            <a:off x="9930950" y="1889225"/>
            <a:ext cx="1827036" cy="1042740"/>
          </a:xfrm>
          <a:prstGeom prst="cloud">
            <a:avLst/>
          </a:prstGeom>
          <a:solidFill>
            <a:srgbClr val="FFFFFF"/>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61"/>
          <p:cNvPicPr preferRelativeResize="0"/>
          <p:nvPr/>
        </p:nvPicPr>
        <p:blipFill>
          <a:blip r:embed="rId5">
            <a:alphaModFix/>
          </a:blip>
          <a:stretch>
            <a:fillRect/>
          </a:stretch>
        </p:blipFill>
        <p:spPr>
          <a:xfrm>
            <a:off x="10225450" y="2363150"/>
            <a:ext cx="564485" cy="400200"/>
          </a:xfrm>
          <a:prstGeom prst="rect">
            <a:avLst/>
          </a:prstGeom>
          <a:noFill/>
          <a:ln>
            <a:noFill/>
          </a:ln>
        </p:spPr>
      </p:pic>
      <p:grpSp>
        <p:nvGrpSpPr>
          <p:cNvPr id="455" name="Google Shape;455;p61"/>
          <p:cNvGrpSpPr/>
          <p:nvPr/>
        </p:nvGrpSpPr>
        <p:grpSpPr>
          <a:xfrm>
            <a:off x="10656336" y="2020252"/>
            <a:ext cx="969436" cy="495289"/>
            <a:chOff x="6735401" y="1443600"/>
            <a:chExt cx="1470401" cy="682875"/>
          </a:xfrm>
        </p:grpSpPr>
        <p:pic>
          <p:nvPicPr>
            <p:cNvPr id="456" name="Google Shape;456;p61"/>
            <p:cNvPicPr preferRelativeResize="0"/>
            <p:nvPr/>
          </p:nvPicPr>
          <p:blipFill>
            <a:blip r:embed="rId6">
              <a:alphaModFix/>
            </a:blip>
            <a:stretch>
              <a:fillRect/>
            </a:stretch>
          </p:blipFill>
          <p:spPr>
            <a:xfrm>
              <a:off x="6735401" y="1631726"/>
              <a:ext cx="452751" cy="306624"/>
            </a:xfrm>
            <a:prstGeom prst="rect">
              <a:avLst/>
            </a:prstGeom>
            <a:noFill/>
            <a:ln>
              <a:noFill/>
            </a:ln>
          </p:spPr>
        </p:pic>
        <p:pic>
          <p:nvPicPr>
            <p:cNvPr id="457" name="Google Shape;457;p61"/>
            <p:cNvPicPr preferRelativeResize="0"/>
            <p:nvPr/>
          </p:nvPicPr>
          <p:blipFill>
            <a:blip r:embed="rId6">
              <a:alphaModFix/>
            </a:blip>
            <a:stretch>
              <a:fillRect/>
            </a:stretch>
          </p:blipFill>
          <p:spPr>
            <a:xfrm>
              <a:off x="7244226" y="1631726"/>
              <a:ext cx="452751" cy="306624"/>
            </a:xfrm>
            <a:prstGeom prst="rect">
              <a:avLst/>
            </a:prstGeom>
            <a:noFill/>
            <a:ln>
              <a:noFill/>
            </a:ln>
          </p:spPr>
        </p:pic>
        <p:pic>
          <p:nvPicPr>
            <p:cNvPr id="458" name="Google Shape;458;p61"/>
            <p:cNvPicPr preferRelativeResize="0"/>
            <p:nvPr/>
          </p:nvPicPr>
          <p:blipFill>
            <a:blip r:embed="rId6">
              <a:alphaModFix/>
            </a:blip>
            <a:stretch>
              <a:fillRect/>
            </a:stretch>
          </p:blipFill>
          <p:spPr>
            <a:xfrm>
              <a:off x="7753051" y="1631726"/>
              <a:ext cx="452751" cy="306624"/>
            </a:xfrm>
            <a:prstGeom prst="rect">
              <a:avLst/>
            </a:prstGeom>
            <a:noFill/>
            <a:ln>
              <a:noFill/>
            </a:ln>
          </p:spPr>
        </p:pic>
        <p:sp>
          <p:nvSpPr>
            <p:cNvPr id="459" name="Google Shape;459;p61"/>
            <p:cNvSpPr/>
            <p:nvPr/>
          </p:nvSpPr>
          <p:spPr>
            <a:xfrm>
              <a:off x="7376850" y="1443600"/>
              <a:ext cx="187500" cy="92400"/>
            </a:xfrm>
            <a:prstGeom prst="flowChartAlternateProcess">
              <a:avLst/>
            </a:prstGeom>
            <a:solidFill>
              <a:srgbClr val="FFFFFF"/>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1"/>
            <p:cNvSpPr/>
            <p:nvPr/>
          </p:nvSpPr>
          <p:spPr>
            <a:xfrm>
              <a:off x="7376850" y="2034075"/>
              <a:ext cx="187500" cy="92400"/>
            </a:xfrm>
            <a:prstGeom prst="flowChartAlternateProcess">
              <a:avLst/>
            </a:prstGeom>
            <a:solidFill>
              <a:srgbClr val="FFFFFF"/>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 name="Google Shape;461;p61"/>
            <p:cNvCxnSpPr>
              <a:stCxn id="459" idx="2"/>
              <a:endCxn id="456" idx="0"/>
            </p:cNvCxnSpPr>
            <p:nvPr/>
          </p:nvCxnSpPr>
          <p:spPr>
            <a:xfrm rot="5400000">
              <a:off x="7168350" y="1329450"/>
              <a:ext cx="95700" cy="508800"/>
            </a:xfrm>
            <a:prstGeom prst="bentConnector3">
              <a:avLst>
                <a:gd name="adj1" fmla="val 50013"/>
              </a:avLst>
            </a:prstGeom>
            <a:noFill/>
            <a:ln w="9525" cap="flat" cmpd="sng">
              <a:solidFill>
                <a:srgbClr val="1F497D"/>
              </a:solidFill>
              <a:prstDash val="solid"/>
              <a:round/>
              <a:headEnd type="none" w="med" len="med"/>
              <a:tailEnd type="none" w="med" len="med"/>
            </a:ln>
          </p:spPr>
        </p:cxnSp>
        <p:cxnSp>
          <p:nvCxnSpPr>
            <p:cNvPr id="462" name="Google Shape;462;p61"/>
            <p:cNvCxnSpPr>
              <a:stCxn id="459" idx="2"/>
              <a:endCxn id="457" idx="0"/>
            </p:cNvCxnSpPr>
            <p:nvPr/>
          </p:nvCxnSpPr>
          <p:spPr>
            <a:xfrm rot="-5400000" flipH="1">
              <a:off x="7423200" y="1583400"/>
              <a:ext cx="95700" cy="900"/>
            </a:xfrm>
            <a:prstGeom prst="bentConnector3">
              <a:avLst>
                <a:gd name="adj1" fmla="val 50013"/>
              </a:avLst>
            </a:prstGeom>
            <a:noFill/>
            <a:ln w="9525" cap="flat" cmpd="sng">
              <a:solidFill>
                <a:srgbClr val="1F497D"/>
              </a:solidFill>
              <a:prstDash val="solid"/>
              <a:round/>
              <a:headEnd type="none" w="med" len="med"/>
              <a:tailEnd type="none" w="med" len="med"/>
            </a:ln>
          </p:spPr>
        </p:cxnSp>
        <p:cxnSp>
          <p:nvCxnSpPr>
            <p:cNvPr id="463" name="Google Shape;463;p61"/>
            <p:cNvCxnSpPr>
              <a:stCxn id="459" idx="2"/>
              <a:endCxn id="458" idx="0"/>
            </p:cNvCxnSpPr>
            <p:nvPr/>
          </p:nvCxnSpPr>
          <p:spPr>
            <a:xfrm rot="-5400000" flipH="1">
              <a:off x="7677150" y="1329450"/>
              <a:ext cx="95700" cy="508800"/>
            </a:xfrm>
            <a:prstGeom prst="bentConnector3">
              <a:avLst>
                <a:gd name="adj1" fmla="val 50013"/>
              </a:avLst>
            </a:prstGeom>
            <a:noFill/>
            <a:ln w="9525" cap="flat" cmpd="sng">
              <a:solidFill>
                <a:srgbClr val="1F497D"/>
              </a:solidFill>
              <a:prstDash val="solid"/>
              <a:round/>
              <a:headEnd type="none" w="med" len="med"/>
              <a:tailEnd type="none" w="med" len="med"/>
            </a:ln>
          </p:spPr>
        </p:cxnSp>
        <p:cxnSp>
          <p:nvCxnSpPr>
            <p:cNvPr id="464" name="Google Shape;464;p61"/>
            <p:cNvCxnSpPr>
              <a:stCxn id="456" idx="2"/>
              <a:endCxn id="460" idx="0"/>
            </p:cNvCxnSpPr>
            <p:nvPr/>
          </p:nvCxnSpPr>
          <p:spPr>
            <a:xfrm rot="-5400000" flipH="1">
              <a:off x="7168326" y="1731800"/>
              <a:ext cx="95700" cy="508800"/>
            </a:xfrm>
            <a:prstGeom prst="bentConnector3">
              <a:avLst>
                <a:gd name="adj1" fmla="val 50013"/>
              </a:avLst>
            </a:prstGeom>
            <a:noFill/>
            <a:ln w="9525" cap="flat" cmpd="sng">
              <a:solidFill>
                <a:srgbClr val="1F497D"/>
              </a:solidFill>
              <a:prstDash val="solid"/>
              <a:round/>
              <a:headEnd type="none" w="med" len="med"/>
              <a:tailEnd type="none" w="med" len="med"/>
            </a:ln>
          </p:spPr>
        </p:cxnSp>
        <p:cxnSp>
          <p:nvCxnSpPr>
            <p:cNvPr id="465" name="Google Shape;465;p61"/>
            <p:cNvCxnSpPr>
              <a:stCxn id="458" idx="2"/>
              <a:endCxn id="460" idx="0"/>
            </p:cNvCxnSpPr>
            <p:nvPr/>
          </p:nvCxnSpPr>
          <p:spPr>
            <a:xfrm rot="5400000">
              <a:off x="7677176" y="1731800"/>
              <a:ext cx="95700" cy="508800"/>
            </a:xfrm>
            <a:prstGeom prst="bentConnector3">
              <a:avLst>
                <a:gd name="adj1" fmla="val 50013"/>
              </a:avLst>
            </a:prstGeom>
            <a:noFill/>
            <a:ln w="9525" cap="flat" cmpd="sng">
              <a:solidFill>
                <a:srgbClr val="1F497D"/>
              </a:solidFill>
              <a:prstDash val="solid"/>
              <a:round/>
              <a:headEnd type="none" w="med" len="med"/>
              <a:tailEnd type="none" w="med" len="med"/>
            </a:ln>
          </p:spPr>
        </p:cxnSp>
        <p:cxnSp>
          <p:nvCxnSpPr>
            <p:cNvPr id="466" name="Google Shape;466;p61"/>
            <p:cNvCxnSpPr>
              <a:stCxn id="457" idx="2"/>
              <a:endCxn id="460" idx="0"/>
            </p:cNvCxnSpPr>
            <p:nvPr/>
          </p:nvCxnSpPr>
          <p:spPr>
            <a:xfrm rot="-5400000" flipH="1">
              <a:off x="7423201" y="1985750"/>
              <a:ext cx="95700" cy="900"/>
            </a:xfrm>
            <a:prstGeom prst="bentConnector3">
              <a:avLst>
                <a:gd name="adj1" fmla="val 50013"/>
              </a:avLst>
            </a:prstGeom>
            <a:noFill/>
            <a:ln w="9525" cap="flat" cmpd="sng">
              <a:solidFill>
                <a:srgbClr val="1F497D"/>
              </a:solidFill>
              <a:prstDash val="solid"/>
              <a:round/>
              <a:headEnd type="none" w="med" len="med"/>
              <a:tailEnd type="none" w="med" len="med"/>
            </a:ln>
          </p:spPr>
        </p:cxnSp>
      </p:grpSp>
      <p:pic>
        <p:nvPicPr>
          <p:cNvPr id="467" name="Google Shape;467;p61"/>
          <p:cNvPicPr preferRelativeResize="0"/>
          <p:nvPr/>
        </p:nvPicPr>
        <p:blipFill>
          <a:blip r:embed="rId5">
            <a:alphaModFix/>
          </a:blip>
          <a:stretch>
            <a:fillRect/>
          </a:stretch>
        </p:blipFill>
        <p:spPr>
          <a:xfrm>
            <a:off x="10013150" y="4143314"/>
            <a:ext cx="1130977" cy="801834"/>
          </a:xfrm>
          <a:prstGeom prst="rect">
            <a:avLst/>
          </a:prstGeom>
          <a:noFill/>
          <a:ln>
            <a:noFill/>
          </a:ln>
        </p:spPr>
      </p:pic>
      <p:pic>
        <p:nvPicPr>
          <p:cNvPr id="468" name="Google Shape;468;p61"/>
          <p:cNvPicPr preferRelativeResize="0"/>
          <p:nvPr/>
        </p:nvPicPr>
        <p:blipFill>
          <a:blip r:embed="rId7">
            <a:alphaModFix/>
          </a:blip>
          <a:stretch>
            <a:fillRect/>
          </a:stretch>
        </p:blipFill>
        <p:spPr>
          <a:xfrm flipH="1">
            <a:off x="1936624" y="6000813"/>
            <a:ext cx="676526" cy="687711"/>
          </a:xfrm>
          <a:prstGeom prst="rect">
            <a:avLst/>
          </a:prstGeom>
          <a:noFill/>
          <a:ln>
            <a:noFill/>
          </a:ln>
        </p:spPr>
      </p:pic>
      <p:pic>
        <p:nvPicPr>
          <p:cNvPr id="469" name="Google Shape;469;p61"/>
          <p:cNvPicPr preferRelativeResize="0"/>
          <p:nvPr/>
        </p:nvPicPr>
        <p:blipFill>
          <a:blip r:embed="rId8">
            <a:alphaModFix/>
          </a:blip>
          <a:stretch>
            <a:fillRect/>
          </a:stretch>
        </p:blipFill>
        <p:spPr>
          <a:xfrm>
            <a:off x="7046175" y="6000475"/>
            <a:ext cx="676518" cy="677101"/>
          </a:xfrm>
          <a:prstGeom prst="rect">
            <a:avLst/>
          </a:prstGeom>
          <a:noFill/>
          <a:ln>
            <a:noFill/>
          </a:ln>
        </p:spPr>
      </p:pic>
      <p:sp>
        <p:nvSpPr>
          <p:cNvPr id="470" name="Google Shape;470;p61"/>
          <p:cNvSpPr txBox="1"/>
          <p:nvPr/>
        </p:nvSpPr>
        <p:spPr>
          <a:xfrm>
            <a:off x="7163275" y="3650325"/>
            <a:ext cx="3288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600">
                <a:solidFill>
                  <a:srgbClr val="8CB423"/>
                </a:solidFill>
                <a:latin typeface="Avenir"/>
                <a:ea typeface="Avenir"/>
                <a:cs typeface="Avenir"/>
                <a:sym typeface="Avenir"/>
              </a:rPr>
              <a:t>Is the interpretation method specific for a certain model type?</a:t>
            </a:r>
            <a:endParaRPr sz="1600">
              <a:solidFill>
                <a:srgbClr val="8CB423"/>
              </a:solidFill>
              <a:latin typeface="Avenir"/>
              <a:ea typeface="Avenir"/>
              <a:cs typeface="Avenir"/>
              <a:sym typeface="Avenir"/>
            </a:endParaRPr>
          </a:p>
        </p:txBody>
      </p:sp>
      <p:sp>
        <p:nvSpPr>
          <p:cNvPr id="471" name="Google Shape;471;p61"/>
          <p:cNvSpPr txBox="1"/>
          <p:nvPr/>
        </p:nvSpPr>
        <p:spPr>
          <a:xfrm>
            <a:off x="7726300" y="4512400"/>
            <a:ext cx="5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rgbClr val="8CB423"/>
                </a:solidFill>
                <a:latin typeface="Avenir"/>
                <a:ea typeface="Avenir"/>
                <a:cs typeface="Avenir"/>
                <a:sym typeface="Avenir"/>
              </a:rPr>
              <a:t>yes</a:t>
            </a:r>
            <a:endParaRPr>
              <a:solidFill>
                <a:srgbClr val="8CB423"/>
              </a:solidFill>
              <a:latin typeface="Avenir"/>
              <a:ea typeface="Avenir"/>
              <a:cs typeface="Avenir"/>
              <a:sym typeface="Avenir"/>
            </a:endParaRPr>
          </a:p>
        </p:txBody>
      </p:sp>
      <p:sp>
        <p:nvSpPr>
          <p:cNvPr id="472" name="Google Shape;472;p61"/>
          <p:cNvSpPr txBox="1"/>
          <p:nvPr/>
        </p:nvSpPr>
        <p:spPr>
          <a:xfrm>
            <a:off x="7726288" y="2998875"/>
            <a:ext cx="5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rgbClr val="8CB423"/>
                </a:solidFill>
                <a:latin typeface="Avenir"/>
                <a:ea typeface="Avenir"/>
                <a:cs typeface="Avenir"/>
                <a:sym typeface="Avenir"/>
              </a:rPr>
              <a:t>no</a:t>
            </a:r>
            <a:endParaRPr>
              <a:solidFill>
                <a:srgbClr val="8CB423"/>
              </a:solidFill>
              <a:latin typeface="Avenir"/>
              <a:ea typeface="Avenir"/>
              <a:cs typeface="Avenir"/>
              <a:sym typeface="Avenir"/>
            </a:endParaRPr>
          </a:p>
        </p:txBody>
      </p:sp>
      <p:sp>
        <p:nvSpPr>
          <p:cNvPr id="473" name="Google Shape;473;p61"/>
          <p:cNvSpPr txBox="1"/>
          <p:nvPr/>
        </p:nvSpPr>
        <p:spPr>
          <a:xfrm>
            <a:off x="4825500" y="4457075"/>
            <a:ext cx="2163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600">
                <a:solidFill>
                  <a:srgbClr val="8CB423"/>
                </a:solidFill>
                <a:latin typeface="Avenir"/>
                <a:ea typeface="Avenir"/>
                <a:cs typeface="Avenir"/>
                <a:sym typeface="Avenir"/>
              </a:rPr>
              <a:t>Does the method describe the average behaviour of the model?</a:t>
            </a:r>
            <a:endParaRPr sz="1600">
              <a:solidFill>
                <a:srgbClr val="8CB423"/>
              </a:solidFill>
              <a:latin typeface="Avenir"/>
              <a:ea typeface="Avenir"/>
              <a:cs typeface="Avenir"/>
              <a:sym typeface="Avenir"/>
            </a:endParaRPr>
          </a:p>
        </p:txBody>
      </p:sp>
      <p:sp>
        <p:nvSpPr>
          <p:cNvPr id="474" name="Google Shape;474;p61"/>
          <p:cNvSpPr txBox="1"/>
          <p:nvPr/>
        </p:nvSpPr>
        <p:spPr>
          <a:xfrm>
            <a:off x="4174800" y="5807100"/>
            <a:ext cx="5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rgbClr val="8CB423"/>
                </a:solidFill>
                <a:latin typeface="Avenir"/>
                <a:ea typeface="Avenir"/>
                <a:cs typeface="Avenir"/>
                <a:sym typeface="Avenir"/>
              </a:rPr>
              <a:t>no</a:t>
            </a:r>
            <a:endParaRPr>
              <a:solidFill>
                <a:srgbClr val="8CB423"/>
              </a:solidFill>
              <a:latin typeface="Avenir"/>
              <a:ea typeface="Avenir"/>
              <a:cs typeface="Avenir"/>
              <a:sym typeface="Avenir"/>
            </a:endParaRPr>
          </a:p>
        </p:txBody>
      </p:sp>
      <p:sp>
        <p:nvSpPr>
          <p:cNvPr id="475" name="Google Shape;475;p61"/>
          <p:cNvSpPr txBox="1"/>
          <p:nvPr/>
        </p:nvSpPr>
        <p:spPr>
          <a:xfrm>
            <a:off x="4967700" y="5807100"/>
            <a:ext cx="5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rgbClr val="8CB423"/>
                </a:solidFill>
                <a:latin typeface="Avenir"/>
                <a:ea typeface="Avenir"/>
                <a:cs typeface="Avenir"/>
                <a:sym typeface="Avenir"/>
              </a:rPr>
              <a:t>yes</a:t>
            </a:r>
            <a:endParaRPr>
              <a:solidFill>
                <a:srgbClr val="8CB423"/>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3"/>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490" name="Google Shape;490;p63"/>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a:latin typeface="Play"/>
                <a:ea typeface="Play"/>
                <a:cs typeface="Play"/>
                <a:sym typeface="Play"/>
              </a:rPr>
              <a:t>Integration </a:t>
            </a:r>
            <a:r>
              <a:rPr lang="de-DE" dirty="0" err="1">
                <a:latin typeface="Play"/>
                <a:ea typeface="Play"/>
                <a:cs typeface="Play"/>
                <a:sym typeface="Play"/>
              </a:rPr>
              <a:t>of</a:t>
            </a:r>
            <a:r>
              <a:rPr lang="de-DE" dirty="0">
                <a:latin typeface="Play"/>
                <a:ea typeface="Play"/>
                <a:cs typeface="Play"/>
                <a:sym typeface="Play"/>
              </a:rPr>
              <a:t> XAI </a:t>
            </a:r>
            <a:r>
              <a:rPr lang="de-DE" dirty="0" err="1">
                <a:latin typeface="Play"/>
                <a:ea typeface="Play"/>
                <a:cs typeface="Play"/>
                <a:sym typeface="Play"/>
              </a:rPr>
              <a:t>into</a:t>
            </a:r>
            <a:r>
              <a:rPr lang="de-DE" dirty="0">
                <a:latin typeface="Play"/>
                <a:ea typeface="Play"/>
                <a:cs typeface="Play"/>
                <a:sym typeface="Play"/>
              </a:rPr>
              <a:t> </a:t>
            </a:r>
            <a:r>
              <a:rPr lang="de-DE" dirty="0" err="1">
                <a:latin typeface="Play"/>
                <a:ea typeface="Play"/>
                <a:cs typeface="Play"/>
                <a:sym typeface="Play"/>
              </a:rPr>
              <a:t>your</a:t>
            </a:r>
            <a:r>
              <a:rPr lang="de-DE" dirty="0">
                <a:latin typeface="Play"/>
                <a:ea typeface="Play"/>
                <a:cs typeface="Play"/>
                <a:sym typeface="Play"/>
              </a:rPr>
              <a:t> </a:t>
            </a:r>
            <a:r>
              <a:rPr lang="de-DE" dirty="0" err="1">
                <a:latin typeface="Play"/>
                <a:ea typeface="Play"/>
                <a:cs typeface="Play"/>
                <a:sym typeface="Play"/>
              </a:rPr>
              <a:t>Machine</a:t>
            </a:r>
            <a:r>
              <a:rPr lang="de-DE" dirty="0">
                <a:latin typeface="Play"/>
                <a:ea typeface="Play"/>
                <a:cs typeface="Play"/>
                <a:sym typeface="Play"/>
              </a:rPr>
              <a:t> Learning </a:t>
            </a:r>
            <a:r>
              <a:rPr lang="de-DE" dirty="0" err="1">
                <a:latin typeface="Play"/>
                <a:ea typeface="Play"/>
                <a:cs typeface="Play"/>
                <a:sym typeface="Play"/>
              </a:rPr>
              <a:t>workflow</a:t>
            </a:r>
            <a:endParaRPr dirty="0">
              <a:latin typeface="Play"/>
              <a:ea typeface="Play"/>
              <a:cs typeface="Play"/>
              <a:sym typeface="Play"/>
            </a:endParaRPr>
          </a:p>
        </p:txBody>
      </p:sp>
      <p:cxnSp>
        <p:nvCxnSpPr>
          <p:cNvPr id="491" name="Google Shape;491;p63"/>
          <p:cNvCxnSpPr/>
          <p:nvPr/>
        </p:nvCxnSpPr>
        <p:spPr>
          <a:xfrm rot="10800000" flipH="1">
            <a:off x="1052924" y="4266205"/>
            <a:ext cx="10026300" cy="3600"/>
          </a:xfrm>
          <a:prstGeom prst="straightConnector1">
            <a:avLst/>
          </a:prstGeom>
          <a:noFill/>
          <a:ln w="38100" cap="flat" cmpd="sng">
            <a:solidFill>
              <a:srgbClr val="1F497D"/>
            </a:solidFill>
            <a:prstDash val="solid"/>
            <a:round/>
            <a:headEnd type="diamond" w="med" len="med"/>
            <a:tailEnd type="diamond" w="med" len="med"/>
          </a:ln>
        </p:spPr>
      </p:cxnSp>
      <p:cxnSp>
        <p:nvCxnSpPr>
          <p:cNvPr id="492" name="Google Shape;492;p63"/>
          <p:cNvCxnSpPr/>
          <p:nvPr/>
        </p:nvCxnSpPr>
        <p:spPr>
          <a:xfrm flipH="1">
            <a:off x="6065824" y="2162801"/>
            <a:ext cx="3600" cy="4210500"/>
          </a:xfrm>
          <a:prstGeom prst="straightConnector1">
            <a:avLst/>
          </a:prstGeom>
          <a:noFill/>
          <a:ln w="38100" cap="flat" cmpd="sng">
            <a:solidFill>
              <a:srgbClr val="1F497D"/>
            </a:solidFill>
            <a:prstDash val="solid"/>
            <a:round/>
            <a:headEnd type="diamond" w="med" len="med"/>
            <a:tailEnd type="diamond" w="med" len="med"/>
          </a:ln>
        </p:spPr>
      </p:cxnSp>
      <p:sp>
        <p:nvSpPr>
          <p:cNvPr id="493" name="Google Shape;493;p63"/>
          <p:cNvSpPr txBox="1"/>
          <p:nvPr/>
        </p:nvSpPr>
        <p:spPr>
          <a:xfrm>
            <a:off x="6145346" y="1987125"/>
            <a:ext cx="1918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900">
                <a:solidFill>
                  <a:srgbClr val="1F497D"/>
                </a:solidFill>
                <a:latin typeface="Play"/>
                <a:ea typeface="Play"/>
                <a:cs typeface="Play"/>
                <a:sym typeface="Play"/>
              </a:rPr>
              <a:t>Model-Agnostic</a:t>
            </a:r>
            <a:endParaRPr sz="1900">
              <a:solidFill>
                <a:srgbClr val="1F497D"/>
              </a:solidFill>
              <a:latin typeface="Play"/>
              <a:ea typeface="Play"/>
              <a:cs typeface="Play"/>
              <a:sym typeface="Play"/>
            </a:endParaRPr>
          </a:p>
        </p:txBody>
      </p:sp>
      <p:sp>
        <p:nvSpPr>
          <p:cNvPr id="494" name="Google Shape;494;p63"/>
          <p:cNvSpPr txBox="1"/>
          <p:nvPr/>
        </p:nvSpPr>
        <p:spPr>
          <a:xfrm>
            <a:off x="6145346" y="6058203"/>
            <a:ext cx="191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900">
                <a:solidFill>
                  <a:srgbClr val="1F497D"/>
                </a:solidFill>
                <a:latin typeface="Play"/>
                <a:ea typeface="Play"/>
                <a:cs typeface="Play"/>
                <a:sym typeface="Play"/>
              </a:rPr>
              <a:t>Model-Specific</a:t>
            </a:r>
            <a:endParaRPr sz="1900">
              <a:solidFill>
                <a:srgbClr val="1F497D"/>
              </a:solidFill>
              <a:latin typeface="Play"/>
              <a:ea typeface="Play"/>
              <a:cs typeface="Play"/>
              <a:sym typeface="Play"/>
            </a:endParaRPr>
          </a:p>
        </p:txBody>
      </p:sp>
      <p:sp>
        <p:nvSpPr>
          <p:cNvPr id="495" name="Google Shape;495;p63"/>
          <p:cNvSpPr txBox="1"/>
          <p:nvPr/>
        </p:nvSpPr>
        <p:spPr>
          <a:xfrm>
            <a:off x="981450" y="4266469"/>
            <a:ext cx="1918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900">
                <a:solidFill>
                  <a:srgbClr val="1F497D"/>
                </a:solidFill>
                <a:latin typeface="Play"/>
                <a:ea typeface="Play"/>
                <a:cs typeface="Play"/>
                <a:sym typeface="Play"/>
              </a:rPr>
              <a:t>Global</a:t>
            </a:r>
            <a:endParaRPr sz="1900">
              <a:solidFill>
                <a:srgbClr val="1F497D"/>
              </a:solidFill>
              <a:latin typeface="Play"/>
              <a:ea typeface="Play"/>
              <a:cs typeface="Play"/>
              <a:sym typeface="Play"/>
            </a:endParaRPr>
          </a:p>
        </p:txBody>
      </p:sp>
      <p:sp>
        <p:nvSpPr>
          <p:cNvPr id="496" name="Google Shape;496;p63"/>
          <p:cNvSpPr txBox="1"/>
          <p:nvPr/>
        </p:nvSpPr>
        <p:spPr>
          <a:xfrm>
            <a:off x="9235186" y="4266469"/>
            <a:ext cx="1918800" cy="45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de-DE" sz="1900">
                <a:solidFill>
                  <a:srgbClr val="1F497D"/>
                </a:solidFill>
                <a:latin typeface="Play"/>
                <a:ea typeface="Play"/>
                <a:cs typeface="Play"/>
                <a:sym typeface="Play"/>
              </a:rPr>
              <a:t>Local</a:t>
            </a:r>
            <a:endParaRPr sz="1900">
              <a:solidFill>
                <a:srgbClr val="1F497D"/>
              </a:solidFill>
              <a:latin typeface="Play"/>
              <a:ea typeface="Play"/>
              <a:cs typeface="Play"/>
              <a:sym typeface="Play"/>
            </a:endParaRPr>
          </a:p>
        </p:txBody>
      </p:sp>
      <p:sp>
        <p:nvSpPr>
          <p:cNvPr id="497" name="Google Shape;497;p63"/>
          <p:cNvSpPr/>
          <p:nvPr/>
        </p:nvSpPr>
        <p:spPr>
          <a:xfrm>
            <a:off x="1901067" y="4647197"/>
            <a:ext cx="37575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Attacking for Interpretability</a:t>
            </a:r>
            <a:endParaRPr sz="1800" i="0" u="none" strike="noStrike" cap="none">
              <a:solidFill>
                <a:srgbClr val="999999"/>
              </a:solidFill>
              <a:latin typeface="Avenir"/>
              <a:ea typeface="Avenir"/>
              <a:cs typeface="Avenir"/>
              <a:sym typeface="Avenir"/>
            </a:endParaRPr>
          </a:p>
        </p:txBody>
      </p:sp>
      <p:sp>
        <p:nvSpPr>
          <p:cNvPr id="498" name="Google Shape;498;p63"/>
          <p:cNvSpPr/>
          <p:nvPr/>
        </p:nvSpPr>
        <p:spPr>
          <a:xfrm>
            <a:off x="1052924" y="5148593"/>
            <a:ext cx="35889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Global Attribution Mapping</a:t>
            </a:r>
            <a:endParaRPr sz="1800" i="0" u="none" strike="noStrike" cap="none">
              <a:solidFill>
                <a:srgbClr val="999999"/>
              </a:solidFill>
              <a:latin typeface="Avenir"/>
              <a:ea typeface="Avenir"/>
              <a:cs typeface="Avenir"/>
              <a:sym typeface="Avenir"/>
            </a:endParaRPr>
          </a:p>
        </p:txBody>
      </p:sp>
      <p:sp>
        <p:nvSpPr>
          <p:cNvPr id="499" name="Google Shape;499;p63"/>
          <p:cNvSpPr/>
          <p:nvPr/>
        </p:nvSpPr>
        <p:spPr>
          <a:xfrm>
            <a:off x="2590340" y="5622908"/>
            <a:ext cx="2712900" cy="7968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Forest-Guided Clustering (FGC)</a:t>
            </a:r>
            <a:endParaRPr sz="1800" i="0" u="none" strike="noStrike" cap="none">
              <a:solidFill>
                <a:srgbClr val="999999"/>
              </a:solidFill>
              <a:latin typeface="Avenir"/>
              <a:ea typeface="Avenir"/>
              <a:cs typeface="Avenir"/>
              <a:sym typeface="Avenir"/>
            </a:endParaRPr>
          </a:p>
        </p:txBody>
      </p:sp>
      <p:sp>
        <p:nvSpPr>
          <p:cNvPr id="500" name="Google Shape;500;p63"/>
          <p:cNvSpPr/>
          <p:nvPr/>
        </p:nvSpPr>
        <p:spPr>
          <a:xfrm>
            <a:off x="7340471" y="4638999"/>
            <a:ext cx="32934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Integrated Gradients (IG)</a:t>
            </a:r>
            <a:endParaRPr sz="1800" i="0" u="none" strike="noStrike" cap="none">
              <a:solidFill>
                <a:srgbClr val="999999"/>
              </a:solidFill>
              <a:latin typeface="Avenir"/>
              <a:ea typeface="Avenir"/>
              <a:cs typeface="Avenir"/>
              <a:sym typeface="Avenir"/>
            </a:endParaRPr>
          </a:p>
        </p:txBody>
      </p:sp>
      <p:sp>
        <p:nvSpPr>
          <p:cNvPr id="501" name="Google Shape;501;p63"/>
          <p:cNvSpPr/>
          <p:nvPr/>
        </p:nvSpPr>
        <p:spPr>
          <a:xfrm>
            <a:off x="6716437" y="5563166"/>
            <a:ext cx="29682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Grad-CAM</a:t>
            </a:r>
            <a:endParaRPr sz="1800" i="0" u="none" strike="noStrike" cap="none">
              <a:solidFill>
                <a:srgbClr val="999999"/>
              </a:solidFill>
              <a:latin typeface="Avenir"/>
              <a:ea typeface="Avenir"/>
              <a:cs typeface="Avenir"/>
              <a:sym typeface="Avenir"/>
            </a:endParaRPr>
          </a:p>
        </p:txBody>
      </p:sp>
      <p:sp>
        <p:nvSpPr>
          <p:cNvPr id="502" name="Google Shape;502;p63"/>
          <p:cNvSpPr/>
          <p:nvPr/>
        </p:nvSpPr>
        <p:spPr>
          <a:xfrm>
            <a:off x="6369537" y="2540744"/>
            <a:ext cx="4650300" cy="7968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Local Interpretable Model-Agnostic Explanations (LIME)</a:t>
            </a:r>
            <a:endParaRPr sz="1800" i="0" u="none" strike="noStrike" cap="none">
              <a:solidFill>
                <a:srgbClr val="999999"/>
              </a:solidFill>
              <a:latin typeface="Avenir"/>
              <a:ea typeface="Avenir"/>
              <a:cs typeface="Avenir"/>
              <a:sym typeface="Avenir"/>
            </a:endParaRPr>
          </a:p>
        </p:txBody>
      </p:sp>
      <p:sp>
        <p:nvSpPr>
          <p:cNvPr id="503" name="Google Shape;503;p63"/>
          <p:cNvSpPr/>
          <p:nvPr/>
        </p:nvSpPr>
        <p:spPr>
          <a:xfrm>
            <a:off x="7910307" y="3429025"/>
            <a:ext cx="25089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Shapley Values</a:t>
            </a:r>
            <a:endParaRPr sz="1800" i="0" u="none" strike="noStrike" cap="none">
              <a:solidFill>
                <a:srgbClr val="999999"/>
              </a:solidFill>
              <a:latin typeface="Avenir"/>
              <a:ea typeface="Avenir"/>
              <a:cs typeface="Avenir"/>
              <a:sym typeface="Avenir"/>
            </a:endParaRPr>
          </a:p>
        </p:txBody>
      </p:sp>
      <p:sp>
        <p:nvSpPr>
          <p:cNvPr id="504" name="Google Shape;504;p63"/>
          <p:cNvSpPr/>
          <p:nvPr/>
        </p:nvSpPr>
        <p:spPr>
          <a:xfrm>
            <a:off x="1143251" y="2444199"/>
            <a:ext cx="36867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Partial Dependence Plots</a:t>
            </a:r>
            <a:endParaRPr sz="1800" i="0" u="none" strike="noStrike" cap="none">
              <a:solidFill>
                <a:srgbClr val="999999"/>
              </a:solidFill>
              <a:latin typeface="Avenir"/>
              <a:ea typeface="Avenir"/>
              <a:cs typeface="Avenir"/>
              <a:sym typeface="Avenir"/>
            </a:endParaRPr>
          </a:p>
        </p:txBody>
      </p:sp>
      <p:sp>
        <p:nvSpPr>
          <p:cNvPr id="505" name="Google Shape;505;p63"/>
          <p:cNvSpPr/>
          <p:nvPr/>
        </p:nvSpPr>
        <p:spPr>
          <a:xfrm>
            <a:off x="1634659" y="3536385"/>
            <a:ext cx="31218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Feature Importance</a:t>
            </a:r>
            <a:endParaRPr sz="1800" i="0" u="none" strike="noStrike" cap="none">
              <a:solidFill>
                <a:srgbClr val="999999"/>
              </a:solidFill>
              <a:latin typeface="Avenir"/>
              <a:ea typeface="Avenir"/>
              <a:cs typeface="Avenir"/>
              <a:sym typeface="Avenir"/>
            </a:endParaRPr>
          </a:p>
        </p:txBody>
      </p:sp>
      <p:sp>
        <p:nvSpPr>
          <p:cNvPr id="506" name="Google Shape;506;p63"/>
          <p:cNvSpPr/>
          <p:nvPr/>
        </p:nvSpPr>
        <p:spPr>
          <a:xfrm>
            <a:off x="2976187" y="3056990"/>
            <a:ext cx="27900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Global Surrogate</a:t>
            </a:r>
            <a:endParaRPr sz="1800" i="0" u="none" strike="noStrike" cap="none">
              <a:solidFill>
                <a:srgbClr val="999999"/>
              </a:solidFill>
              <a:latin typeface="Avenir"/>
              <a:ea typeface="Avenir"/>
              <a:cs typeface="Avenir"/>
              <a:sym typeface="Avenir"/>
            </a:endParaRPr>
          </a:p>
        </p:txBody>
      </p:sp>
      <p:sp>
        <p:nvSpPr>
          <p:cNvPr id="507" name="Google Shape;507;p63"/>
          <p:cNvSpPr txBox="1"/>
          <p:nvPr/>
        </p:nvSpPr>
        <p:spPr>
          <a:xfrm>
            <a:off x="6303185" y="4377123"/>
            <a:ext cx="2814000" cy="461700"/>
          </a:xfrm>
          <a:prstGeom prst="rect">
            <a:avLst/>
          </a:prstGeom>
          <a:noFill/>
          <a:ln>
            <a:noFill/>
          </a:ln>
        </p:spPr>
        <p:txBody>
          <a:bodyPr spcFirstLastPara="1" wrap="square" lIns="91425" tIns="91425" rIns="91425" bIns="91425" anchor="t" anchorCtr="0">
            <a:spAutoFit/>
          </a:bodyPr>
          <a:lstStyle/>
          <a:p>
            <a:pPr marL="381110" lvl="0" indent="-342530" algn="l" rtl="0">
              <a:spcBef>
                <a:spcPts val="0"/>
              </a:spcBef>
              <a:spcAft>
                <a:spcPts val="0"/>
              </a:spcAft>
              <a:buClr>
                <a:srgbClr val="999999"/>
              </a:buClr>
              <a:buSzPts val="1800"/>
              <a:buFont typeface="Avenir"/>
              <a:buChar char="o"/>
            </a:pPr>
            <a:r>
              <a:rPr lang="de-DE" sz="1800">
                <a:solidFill>
                  <a:srgbClr val="999999"/>
                </a:solidFill>
                <a:latin typeface="Avenir"/>
                <a:ea typeface="Avenir"/>
                <a:cs typeface="Avenir"/>
                <a:sym typeface="Avenir"/>
              </a:rPr>
              <a:t>CAM</a:t>
            </a:r>
            <a:endParaRPr sz="1800">
              <a:solidFill>
                <a:srgbClr val="999999"/>
              </a:solidFill>
              <a:latin typeface="Avenir"/>
              <a:ea typeface="Avenir"/>
              <a:cs typeface="Avenir"/>
              <a:sym typeface="Avenir"/>
            </a:endParaRPr>
          </a:p>
        </p:txBody>
      </p:sp>
      <p:sp>
        <p:nvSpPr>
          <p:cNvPr id="508" name="Google Shape;508;p63"/>
          <p:cNvSpPr txBox="1"/>
          <p:nvPr/>
        </p:nvSpPr>
        <p:spPr>
          <a:xfrm>
            <a:off x="8878661" y="5166379"/>
            <a:ext cx="2814000" cy="461700"/>
          </a:xfrm>
          <a:prstGeom prst="rect">
            <a:avLst/>
          </a:prstGeom>
          <a:noFill/>
          <a:ln>
            <a:noFill/>
          </a:ln>
        </p:spPr>
        <p:txBody>
          <a:bodyPr spcFirstLastPara="1" wrap="square" lIns="91425" tIns="91425" rIns="91425" bIns="91425" anchor="t" anchorCtr="0">
            <a:spAutoFit/>
          </a:bodyPr>
          <a:lstStyle/>
          <a:p>
            <a:pPr marL="381110" lvl="0" indent="-342530" algn="l" rtl="0">
              <a:spcBef>
                <a:spcPts val="0"/>
              </a:spcBef>
              <a:spcAft>
                <a:spcPts val="0"/>
              </a:spcAft>
              <a:buClr>
                <a:srgbClr val="999999"/>
              </a:buClr>
              <a:buSzPts val="1800"/>
              <a:buFont typeface="Avenir"/>
              <a:buChar char="o"/>
            </a:pPr>
            <a:r>
              <a:rPr lang="de-DE" sz="1800">
                <a:solidFill>
                  <a:srgbClr val="999999"/>
                </a:solidFill>
                <a:latin typeface="Avenir"/>
                <a:ea typeface="Avenir"/>
                <a:cs typeface="Avenir"/>
                <a:sym typeface="Avenir"/>
              </a:rPr>
              <a:t>Attention Maps</a:t>
            </a:r>
            <a:endParaRPr sz="1800">
              <a:solidFill>
                <a:srgbClr val="999999"/>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4"/>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514" name="Google Shape;514;p64"/>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a:latin typeface="Play"/>
                <a:ea typeface="Play"/>
                <a:cs typeface="Play"/>
                <a:sym typeface="Play"/>
              </a:rPr>
              <a:t>Integration </a:t>
            </a:r>
            <a:r>
              <a:rPr lang="de-DE" dirty="0" err="1">
                <a:latin typeface="Play"/>
                <a:ea typeface="Play"/>
                <a:cs typeface="Play"/>
                <a:sym typeface="Play"/>
              </a:rPr>
              <a:t>of</a:t>
            </a:r>
            <a:r>
              <a:rPr lang="de-DE" dirty="0">
                <a:latin typeface="Play"/>
                <a:ea typeface="Play"/>
                <a:cs typeface="Play"/>
                <a:sym typeface="Play"/>
              </a:rPr>
              <a:t> XAI </a:t>
            </a:r>
            <a:r>
              <a:rPr lang="de-DE" dirty="0" err="1">
                <a:latin typeface="Play"/>
                <a:ea typeface="Play"/>
                <a:cs typeface="Play"/>
                <a:sym typeface="Play"/>
              </a:rPr>
              <a:t>into</a:t>
            </a:r>
            <a:r>
              <a:rPr lang="de-DE" dirty="0">
                <a:latin typeface="Play"/>
                <a:ea typeface="Play"/>
                <a:cs typeface="Play"/>
                <a:sym typeface="Play"/>
              </a:rPr>
              <a:t> </a:t>
            </a:r>
            <a:r>
              <a:rPr lang="de-DE" dirty="0" err="1">
                <a:latin typeface="Play"/>
                <a:ea typeface="Play"/>
                <a:cs typeface="Play"/>
                <a:sym typeface="Play"/>
              </a:rPr>
              <a:t>your</a:t>
            </a:r>
            <a:r>
              <a:rPr lang="de-DE" dirty="0">
                <a:latin typeface="Play"/>
                <a:ea typeface="Play"/>
                <a:cs typeface="Play"/>
                <a:sym typeface="Play"/>
              </a:rPr>
              <a:t> </a:t>
            </a:r>
            <a:r>
              <a:rPr lang="de-DE" dirty="0" err="1">
                <a:latin typeface="Play"/>
                <a:ea typeface="Play"/>
                <a:cs typeface="Play"/>
                <a:sym typeface="Play"/>
              </a:rPr>
              <a:t>Machine</a:t>
            </a:r>
            <a:r>
              <a:rPr lang="de-DE" dirty="0">
                <a:latin typeface="Play"/>
                <a:ea typeface="Play"/>
                <a:cs typeface="Play"/>
                <a:sym typeface="Play"/>
              </a:rPr>
              <a:t> Learning </a:t>
            </a:r>
            <a:r>
              <a:rPr lang="de-DE" dirty="0" err="1">
                <a:latin typeface="Play"/>
                <a:ea typeface="Play"/>
                <a:cs typeface="Play"/>
                <a:sym typeface="Play"/>
              </a:rPr>
              <a:t>workflow</a:t>
            </a:r>
            <a:endParaRPr dirty="0">
              <a:latin typeface="Play"/>
              <a:ea typeface="Play"/>
              <a:cs typeface="Play"/>
              <a:sym typeface="Play"/>
            </a:endParaRPr>
          </a:p>
        </p:txBody>
      </p:sp>
      <p:cxnSp>
        <p:nvCxnSpPr>
          <p:cNvPr id="515" name="Google Shape;515;p64"/>
          <p:cNvCxnSpPr/>
          <p:nvPr/>
        </p:nvCxnSpPr>
        <p:spPr>
          <a:xfrm rot="10800000" flipH="1">
            <a:off x="1052924" y="4266205"/>
            <a:ext cx="10026300" cy="3600"/>
          </a:xfrm>
          <a:prstGeom prst="straightConnector1">
            <a:avLst/>
          </a:prstGeom>
          <a:noFill/>
          <a:ln w="38100" cap="flat" cmpd="sng">
            <a:solidFill>
              <a:srgbClr val="1F497D"/>
            </a:solidFill>
            <a:prstDash val="solid"/>
            <a:round/>
            <a:headEnd type="diamond" w="med" len="med"/>
            <a:tailEnd type="diamond" w="med" len="med"/>
          </a:ln>
        </p:spPr>
      </p:cxnSp>
      <p:cxnSp>
        <p:nvCxnSpPr>
          <p:cNvPr id="516" name="Google Shape;516;p64"/>
          <p:cNvCxnSpPr/>
          <p:nvPr/>
        </p:nvCxnSpPr>
        <p:spPr>
          <a:xfrm flipH="1">
            <a:off x="6065824" y="2162801"/>
            <a:ext cx="3600" cy="4210500"/>
          </a:xfrm>
          <a:prstGeom prst="straightConnector1">
            <a:avLst/>
          </a:prstGeom>
          <a:noFill/>
          <a:ln w="38100" cap="flat" cmpd="sng">
            <a:solidFill>
              <a:srgbClr val="1F497D"/>
            </a:solidFill>
            <a:prstDash val="solid"/>
            <a:round/>
            <a:headEnd type="diamond" w="med" len="med"/>
            <a:tailEnd type="diamond" w="med" len="med"/>
          </a:ln>
        </p:spPr>
      </p:cxnSp>
      <p:sp>
        <p:nvSpPr>
          <p:cNvPr id="517" name="Google Shape;517;p64"/>
          <p:cNvSpPr txBox="1"/>
          <p:nvPr/>
        </p:nvSpPr>
        <p:spPr>
          <a:xfrm>
            <a:off x="6145346" y="1987125"/>
            <a:ext cx="1918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900">
                <a:solidFill>
                  <a:srgbClr val="1F497D"/>
                </a:solidFill>
                <a:latin typeface="Play"/>
                <a:ea typeface="Play"/>
                <a:cs typeface="Play"/>
                <a:sym typeface="Play"/>
              </a:rPr>
              <a:t>Model-Agnostic</a:t>
            </a:r>
            <a:endParaRPr sz="1900">
              <a:solidFill>
                <a:srgbClr val="1F497D"/>
              </a:solidFill>
              <a:latin typeface="Play"/>
              <a:ea typeface="Play"/>
              <a:cs typeface="Play"/>
              <a:sym typeface="Play"/>
            </a:endParaRPr>
          </a:p>
        </p:txBody>
      </p:sp>
      <p:sp>
        <p:nvSpPr>
          <p:cNvPr id="518" name="Google Shape;518;p64"/>
          <p:cNvSpPr txBox="1"/>
          <p:nvPr/>
        </p:nvSpPr>
        <p:spPr>
          <a:xfrm>
            <a:off x="6145346" y="6058203"/>
            <a:ext cx="191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900">
                <a:solidFill>
                  <a:srgbClr val="1F497D"/>
                </a:solidFill>
                <a:latin typeface="Play"/>
                <a:ea typeface="Play"/>
                <a:cs typeface="Play"/>
                <a:sym typeface="Play"/>
              </a:rPr>
              <a:t>Model-Specific</a:t>
            </a:r>
            <a:endParaRPr sz="1900">
              <a:solidFill>
                <a:srgbClr val="1F497D"/>
              </a:solidFill>
              <a:latin typeface="Play"/>
              <a:ea typeface="Play"/>
              <a:cs typeface="Play"/>
              <a:sym typeface="Play"/>
            </a:endParaRPr>
          </a:p>
        </p:txBody>
      </p:sp>
      <p:sp>
        <p:nvSpPr>
          <p:cNvPr id="519" name="Google Shape;519;p64"/>
          <p:cNvSpPr txBox="1"/>
          <p:nvPr/>
        </p:nvSpPr>
        <p:spPr>
          <a:xfrm>
            <a:off x="981450" y="4266469"/>
            <a:ext cx="1918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900">
                <a:solidFill>
                  <a:srgbClr val="1F497D"/>
                </a:solidFill>
                <a:latin typeface="Play"/>
                <a:ea typeface="Play"/>
                <a:cs typeface="Play"/>
                <a:sym typeface="Play"/>
              </a:rPr>
              <a:t>Global</a:t>
            </a:r>
            <a:endParaRPr sz="1900">
              <a:solidFill>
                <a:srgbClr val="1F497D"/>
              </a:solidFill>
              <a:latin typeface="Play"/>
              <a:ea typeface="Play"/>
              <a:cs typeface="Play"/>
              <a:sym typeface="Play"/>
            </a:endParaRPr>
          </a:p>
        </p:txBody>
      </p:sp>
      <p:sp>
        <p:nvSpPr>
          <p:cNvPr id="520" name="Google Shape;520;p64"/>
          <p:cNvSpPr txBox="1"/>
          <p:nvPr/>
        </p:nvSpPr>
        <p:spPr>
          <a:xfrm>
            <a:off x="9235186" y="4266469"/>
            <a:ext cx="1918800" cy="45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de-DE" sz="1900">
                <a:solidFill>
                  <a:srgbClr val="1F497D"/>
                </a:solidFill>
                <a:latin typeface="Play"/>
                <a:ea typeface="Play"/>
                <a:cs typeface="Play"/>
                <a:sym typeface="Play"/>
              </a:rPr>
              <a:t>Local</a:t>
            </a:r>
            <a:endParaRPr sz="1900">
              <a:solidFill>
                <a:srgbClr val="1F497D"/>
              </a:solidFill>
              <a:latin typeface="Play"/>
              <a:ea typeface="Play"/>
              <a:cs typeface="Play"/>
              <a:sym typeface="Play"/>
            </a:endParaRPr>
          </a:p>
        </p:txBody>
      </p:sp>
      <p:sp>
        <p:nvSpPr>
          <p:cNvPr id="521" name="Google Shape;521;p64"/>
          <p:cNvSpPr/>
          <p:nvPr/>
        </p:nvSpPr>
        <p:spPr>
          <a:xfrm>
            <a:off x="1901067" y="4647197"/>
            <a:ext cx="37575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Attacking for Interpretability</a:t>
            </a:r>
            <a:endParaRPr sz="1800" i="0" u="none" strike="noStrike" cap="none">
              <a:solidFill>
                <a:srgbClr val="999999"/>
              </a:solidFill>
              <a:latin typeface="Avenir"/>
              <a:ea typeface="Avenir"/>
              <a:cs typeface="Avenir"/>
              <a:sym typeface="Avenir"/>
            </a:endParaRPr>
          </a:p>
        </p:txBody>
      </p:sp>
      <p:sp>
        <p:nvSpPr>
          <p:cNvPr id="522" name="Google Shape;522;p64"/>
          <p:cNvSpPr/>
          <p:nvPr/>
        </p:nvSpPr>
        <p:spPr>
          <a:xfrm>
            <a:off x="1052924" y="5148593"/>
            <a:ext cx="35889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Global Attribution Mapping</a:t>
            </a:r>
            <a:endParaRPr sz="1800" i="0" u="none" strike="noStrike" cap="none">
              <a:solidFill>
                <a:srgbClr val="999999"/>
              </a:solidFill>
              <a:latin typeface="Avenir"/>
              <a:ea typeface="Avenir"/>
              <a:cs typeface="Avenir"/>
              <a:sym typeface="Avenir"/>
            </a:endParaRPr>
          </a:p>
        </p:txBody>
      </p:sp>
      <p:sp>
        <p:nvSpPr>
          <p:cNvPr id="523" name="Google Shape;523;p64"/>
          <p:cNvSpPr/>
          <p:nvPr/>
        </p:nvSpPr>
        <p:spPr>
          <a:xfrm>
            <a:off x="2590340" y="5622908"/>
            <a:ext cx="2712900" cy="7968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chemeClr val="accent1"/>
              </a:buClr>
              <a:buSzPts val="1800"/>
              <a:buFont typeface="Play"/>
              <a:buChar char="o"/>
            </a:pPr>
            <a:r>
              <a:rPr lang="de-DE" sz="1800" i="0" u="none" strike="noStrike" cap="none">
                <a:solidFill>
                  <a:schemeClr val="accent1"/>
                </a:solidFill>
                <a:latin typeface="Play"/>
                <a:ea typeface="Play"/>
                <a:cs typeface="Play"/>
                <a:sym typeface="Play"/>
              </a:rPr>
              <a:t>Forest-Guided Clustering (FGC)</a:t>
            </a:r>
            <a:endParaRPr sz="1800" i="0" u="none" strike="noStrike" cap="none">
              <a:solidFill>
                <a:schemeClr val="accent1"/>
              </a:solidFill>
              <a:latin typeface="Play"/>
              <a:ea typeface="Play"/>
              <a:cs typeface="Play"/>
              <a:sym typeface="Play"/>
            </a:endParaRPr>
          </a:p>
        </p:txBody>
      </p:sp>
      <p:sp>
        <p:nvSpPr>
          <p:cNvPr id="524" name="Google Shape;524;p64"/>
          <p:cNvSpPr/>
          <p:nvPr/>
        </p:nvSpPr>
        <p:spPr>
          <a:xfrm>
            <a:off x="7340471" y="4638999"/>
            <a:ext cx="32934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Integrated Gradients (IG)</a:t>
            </a:r>
            <a:endParaRPr sz="1800" i="0" u="none" strike="noStrike" cap="none">
              <a:solidFill>
                <a:srgbClr val="999999"/>
              </a:solidFill>
              <a:latin typeface="Avenir"/>
              <a:ea typeface="Avenir"/>
              <a:cs typeface="Avenir"/>
              <a:sym typeface="Avenir"/>
            </a:endParaRPr>
          </a:p>
        </p:txBody>
      </p:sp>
      <p:sp>
        <p:nvSpPr>
          <p:cNvPr id="525" name="Google Shape;525;p64"/>
          <p:cNvSpPr/>
          <p:nvPr/>
        </p:nvSpPr>
        <p:spPr>
          <a:xfrm>
            <a:off x="6716437" y="5563166"/>
            <a:ext cx="29682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Grad-CAM</a:t>
            </a:r>
            <a:endParaRPr sz="1800" i="0" u="none" strike="noStrike" cap="none">
              <a:solidFill>
                <a:srgbClr val="999999"/>
              </a:solidFill>
              <a:latin typeface="Avenir"/>
              <a:ea typeface="Avenir"/>
              <a:cs typeface="Avenir"/>
              <a:sym typeface="Avenir"/>
            </a:endParaRPr>
          </a:p>
        </p:txBody>
      </p:sp>
      <p:sp>
        <p:nvSpPr>
          <p:cNvPr id="526" name="Google Shape;526;p64"/>
          <p:cNvSpPr/>
          <p:nvPr/>
        </p:nvSpPr>
        <p:spPr>
          <a:xfrm>
            <a:off x="6369537" y="2540744"/>
            <a:ext cx="4650300" cy="7968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chemeClr val="accent1"/>
              </a:buClr>
              <a:buSzPts val="1800"/>
              <a:buFont typeface="Play"/>
              <a:buChar char="o"/>
            </a:pPr>
            <a:r>
              <a:rPr lang="de-DE" sz="1800" i="0" u="none" strike="noStrike" cap="none">
                <a:solidFill>
                  <a:schemeClr val="accent1"/>
                </a:solidFill>
                <a:latin typeface="Play"/>
                <a:ea typeface="Play"/>
                <a:cs typeface="Play"/>
                <a:sym typeface="Play"/>
              </a:rPr>
              <a:t>Local Interpretable Model-Agnostic Explanations (LIME)</a:t>
            </a:r>
            <a:endParaRPr sz="1800" i="0" u="none" strike="noStrike" cap="none">
              <a:solidFill>
                <a:schemeClr val="accent1"/>
              </a:solidFill>
              <a:latin typeface="Play"/>
              <a:ea typeface="Play"/>
              <a:cs typeface="Play"/>
              <a:sym typeface="Play"/>
            </a:endParaRPr>
          </a:p>
        </p:txBody>
      </p:sp>
      <p:sp>
        <p:nvSpPr>
          <p:cNvPr id="527" name="Google Shape;527;p64"/>
          <p:cNvSpPr/>
          <p:nvPr/>
        </p:nvSpPr>
        <p:spPr>
          <a:xfrm>
            <a:off x="7910307" y="3429025"/>
            <a:ext cx="25089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chemeClr val="accent1"/>
              </a:buClr>
              <a:buSzPts val="1800"/>
              <a:buFont typeface="Play"/>
              <a:buChar char="o"/>
            </a:pPr>
            <a:r>
              <a:rPr lang="de-DE" sz="1800" i="0" u="none" strike="noStrike" cap="none">
                <a:solidFill>
                  <a:schemeClr val="accent1"/>
                </a:solidFill>
                <a:latin typeface="Play"/>
                <a:ea typeface="Play"/>
                <a:cs typeface="Play"/>
                <a:sym typeface="Play"/>
              </a:rPr>
              <a:t>Shapley Values</a:t>
            </a:r>
            <a:endParaRPr sz="1800" i="0" u="none" strike="noStrike" cap="none">
              <a:solidFill>
                <a:schemeClr val="accent1"/>
              </a:solidFill>
              <a:latin typeface="Play"/>
              <a:ea typeface="Play"/>
              <a:cs typeface="Play"/>
              <a:sym typeface="Play"/>
            </a:endParaRPr>
          </a:p>
        </p:txBody>
      </p:sp>
      <p:sp>
        <p:nvSpPr>
          <p:cNvPr id="528" name="Google Shape;528;p64"/>
          <p:cNvSpPr/>
          <p:nvPr/>
        </p:nvSpPr>
        <p:spPr>
          <a:xfrm>
            <a:off x="1143251" y="2444199"/>
            <a:ext cx="36867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Partial Dependence Plots</a:t>
            </a:r>
            <a:endParaRPr sz="1800" i="0" u="none" strike="noStrike" cap="none">
              <a:solidFill>
                <a:srgbClr val="999999"/>
              </a:solidFill>
              <a:latin typeface="Avenir"/>
              <a:ea typeface="Avenir"/>
              <a:cs typeface="Avenir"/>
              <a:sym typeface="Avenir"/>
            </a:endParaRPr>
          </a:p>
        </p:txBody>
      </p:sp>
      <p:sp>
        <p:nvSpPr>
          <p:cNvPr id="529" name="Google Shape;529;p64"/>
          <p:cNvSpPr/>
          <p:nvPr/>
        </p:nvSpPr>
        <p:spPr>
          <a:xfrm>
            <a:off x="1634659" y="3536385"/>
            <a:ext cx="31218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chemeClr val="accent1"/>
              </a:buClr>
              <a:buSzPts val="1800"/>
              <a:buFont typeface="Play"/>
              <a:buChar char="o"/>
            </a:pPr>
            <a:r>
              <a:rPr lang="de-DE" sz="1800" i="0" u="none" strike="noStrike" cap="none">
                <a:solidFill>
                  <a:schemeClr val="accent1"/>
                </a:solidFill>
                <a:latin typeface="Play"/>
                <a:ea typeface="Play"/>
                <a:cs typeface="Play"/>
                <a:sym typeface="Play"/>
              </a:rPr>
              <a:t>Feature Importance</a:t>
            </a:r>
            <a:endParaRPr sz="1800" i="0" u="none" strike="noStrike" cap="none">
              <a:solidFill>
                <a:schemeClr val="accent1"/>
              </a:solidFill>
              <a:latin typeface="Play"/>
              <a:ea typeface="Play"/>
              <a:cs typeface="Play"/>
              <a:sym typeface="Play"/>
            </a:endParaRPr>
          </a:p>
        </p:txBody>
      </p:sp>
      <p:sp>
        <p:nvSpPr>
          <p:cNvPr id="530" name="Google Shape;530;p64"/>
          <p:cNvSpPr/>
          <p:nvPr/>
        </p:nvSpPr>
        <p:spPr>
          <a:xfrm>
            <a:off x="2976187" y="3056990"/>
            <a:ext cx="27900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Global Surrogate</a:t>
            </a:r>
            <a:endParaRPr sz="1800" i="0" u="none" strike="noStrike" cap="none">
              <a:solidFill>
                <a:srgbClr val="999999"/>
              </a:solidFill>
              <a:latin typeface="Avenir"/>
              <a:ea typeface="Avenir"/>
              <a:cs typeface="Avenir"/>
              <a:sym typeface="Avenir"/>
            </a:endParaRPr>
          </a:p>
        </p:txBody>
      </p:sp>
      <p:sp>
        <p:nvSpPr>
          <p:cNvPr id="531" name="Google Shape;531;p64"/>
          <p:cNvSpPr txBox="1"/>
          <p:nvPr/>
        </p:nvSpPr>
        <p:spPr>
          <a:xfrm>
            <a:off x="6303185" y="4377123"/>
            <a:ext cx="2814000" cy="461700"/>
          </a:xfrm>
          <a:prstGeom prst="rect">
            <a:avLst/>
          </a:prstGeom>
          <a:noFill/>
          <a:ln>
            <a:noFill/>
          </a:ln>
        </p:spPr>
        <p:txBody>
          <a:bodyPr spcFirstLastPara="1" wrap="square" lIns="91425" tIns="91425" rIns="91425" bIns="91425" anchor="t" anchorCtr="0">
            <a:spAutoFit/>
          </a:bodyPr>
          <a:lstStyle/>
          <a:p>
            <a:pPr marL="381110" lvl="0" indent="-342530" algn="l" rtl="0">
              <a:spcBef>
                <a:spcPts val="0"/>
              </a:spcBef>
              <a:spcAft>
                <a:spcPts val="0"/>
              </a:spcAft>
              <a:buClr>
                <a:srgbClr val="999999"/>
              </a:buClr>
              <a:buSzPts val="1800"/>
              <a:buFont typeface="Avenir"/>
              <a:buChar char="o"/>
            </a:pPr>
            <a:r>
              <a:rPr lang="de-DE" sz="1800">
                <a:solidFill>
                  <a:srgbClr val="999999"/>
                </a:solidFill>
                <a:latin typeface="Avenir"/>
                <a:ea typeface="Avenir"/>
                <a:cs typeface="Avenir"/>
                <a:sym typeface="Avenir"/>
              </a:rPr>
              <a:t>CAM</a:t>
            </a:r>
            <a:endParaRPr sz="1800">
              <a:solidFill>
                <a:srgbClr val="999999"/>
              </a:solidFill>
              <a:latin typeface="Avenir"/>
              <a:ea typeface="Avenir"/>
              <a:cs typeface="Avenir"/>
              <a:sym typeface="Avenir"/>
            </a:endParaRPr>
          </a:p>
        </p:txBody>
      </p:sp>
      <p:sp>
        <p:nvSpPr>
          <p:cNvPr id="532" name="Google Shape;532;p64"/>
          <p:cNvSpPr txBox="1"/>
          <p:nvPr/>
        </p:nvSpPr>
        <p:spPr>
          <a:xfrm>
            <a:off x="8878661" y="5166379"/>
            <a:ext cx="2814000" cy="461700"/>
          </a:xfrm>
          <a:prstGeom prst="rect">
            <a:avLst/>
          </a:prstGeom>
          <a:noFill/>
          <a:ln>
            <a:noFill/>
          </a:ln>
        </p:spPr>
        <p:txBody>
          <a:bodyPr spcFirstLastPara="1" wrap="square" lIns="91425" tIns="91425" rIns="91425" bIns="91425" anchor="t" anchorCtr="0">
            <a:spAutoFit/>
          </a:bodyPr>
          <a:lstStyle/>
          <a:p>
            <a:pPr marL="381110" lvl="0" indent="-342530" algn="l" rtl="0">
              <a:spcBef>
                <a:spcPts val="0"/>
              </a:spcBef>
              <a:spcAft>
                <a:spcPts val="0"/>
              </a:spcAft>
              <a:buClr>
                <a:srgbClr val="999999"/>
              </a:buClr>
              <a:buSzPts val="1800"/>
              <a:buFont typeface="Avenir"/>
              <a:buChar char="o"/>
            </a:pPr>
            <a:r>
              <a:rPr lang="de-DE" sz="1800">
                <a:solidFill>
                  <a:srgbClr val="999999"/>
                </a:solidFill>
                <a:latin typeface="Avenir"/>
                <a:ea typeface="Avenir"/>
                <a:cs typeface="Avenir"/>
                <a:sym typeface="Avenir"/>
              </a:rPr>
              <a:t>Attention Maps</a:t>
            </a:r>
            <a:endParaRPr sz="1800">
              <a:solidFill>
                <a:srgbClr val="999999"/>
              </a:solidFill>
              <a:latin typeface="Avenir"/>
              <a:ea typeface="Avenir"/>
              <a:cs typeface="Avenir"/>
              <a:sym typeface="Avenir"/>
            </a:endParaRPr>
          </a:p>
        </p:txBody>
      </p:sp>
      <p:sp>
        <p:nvSpPr>
          <p:cNvPr id="533" name="Google Shape;533;p64"/>
          <p:cNvSpPr/>
          <p:nvPr/>
        </p:nvSpPr>
        <p:spPr>
          <a:xfrm>
            <a:off x="3265263" y="4009211"/>
            <a:ext cx="5604900" cy="1013700"/>
          </a:xfrm>
          <a:prstGeom prst="roundRect">
            <a:avLst>
              <a:gd name="adj" fmla="val 16667"/>
            </a:avLst>
          </a:prstGeom>
          <a:solidFill>
            <a:srgbClr val="F3F3F3"/>
          </a:solidFill>
          <a:ln w="28575" cap="flat" cmpd="sng">
            <a:solidFill>
              <a:srgbClr val="13C7F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2400">
                <a:solidFill>
                  <a:srgbClr val="002764"/>
                </a:solidFill>
                <a:latin typeface="Play"/>
                <a:ea typeface="Play"/>
                <a:cs typeface="Play"/>
                <a:sym typeface="Play"/>
              </a:rPr>
              <a:t>Track 1: XAI for Random Forests</a:t>
            </a:r>
            <a:endParaRPr sz="2400">
              <a:solidFill>
                <a:srgbClr val="10C5FF"/>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5"/>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539" name="Google Shape;539;p65"/>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a:latin typeface="Play"/>
                <a:ea typeface="Play"/>
                <a:cs typeface="Play"/>
                <a:sym typeface="Play"/>
              </a:rPr>
              <a:t>Integration </a:t>
            </a:r>
            <a:r>
              <a:rPr lang="de-DE" dirty="0" err="1">
                <a:latin typeface="Play"/>
                <a:ea typeface="Play"/>
                <a:cs typeface="Play"/>
                <a:sym typeface="Play"/>
              </a:rPr>
              <a:t>of</a:t>
            </a:r>
            <a:r>
              <a:rPr lang="de-DE" dirty="0">
                <a:latin typeface="Play"/>
                <a:ea typeface="Play"/>
                <a:cs typeface="Play"/>
                <a:sym typeface="Play"/>
              </a:rPr>
              <a:t> XAI </a:t>
            </a:r>
            <a:r>
              <a:rPr lang="de-DE" dirty="0" err="1">
                <a:latin typeface="Play"/>
                <a:ea typeface="Play"/>
                <a:cs typeface="Play"/>
                <a:sym typeface="Play"/>
              </a:rPr>
              <a:t>into</a:t>
            </a:r>
            <a:r>
              <a:rPr lang="de-DE" dirty="0">
                <a:latin typeface="Play"/>
                <a:ea typeface="Play"/>
                <a:cs typeface="Play"/>
                <a:sym typeface="Play"/>
              </a:rPr>
              <a:t> </a:t>
            </a:r>
            <a:r>
              <a:rPr lang="de-DE" dirty="0" err="1">
                <a:latin typeface="Play"/>
                <a:ea typeface="Play"/>
                <a:cs typeface="Play"/>
                <a:sym typeface="Play"/>
              </a:rPr>
              <a:t>your</a:t>
            </a:r>
            <a:r>
              <a:rPr lang="de-DE" dirty="0">
                <a:latin typeface="Play"/>
                <a:ea typeface="Play"/>
                <a:cs typeface="Play"/>
                <a:sym typeface="Play"/>
              </a:rPr>
              <a:t> </a:t>
            </a:r>
            <a:r>
              <a:rPr lang="de-DE" dirty="0" err="1">
                <a:latin typeface="Play"/>
                <a:ea typeface="Play"/>
                <a:cs typeface="Play"/>
                <a:sym typeface="Play"/>
              </a:rPr>
              <a:t>Machine</a:t>
            </a:r>
            <a:r>
              <a:rPr lang="de-DE" dirty="0">
                <a:latin typeface="Play"/>
                <a:ea typeface="Play"/>
                <a:cs typeface="Play"/>
                <a:sym typeface="Play"/>
              </a:rPr>
              <a:t> Learning </a:t>
            </a:r>
            <a:r>
              <a:rPr lang="de-DE" dirty="0" err="1">
                <a:latin typeface="Play"/>
                <a:ea typeface="Play"/>
                <a:cs typeface="Play"/>
                <a:sym typeface="Play"/>
              </a:rPr>
              <a:t>workflow</a:t>
            </a:r>
            <a:endParaRPr dirty="0">
              <a:latin typeface="Play"/>
              <a:ea typeface="Play"/>
              <a:cs typeface="Play"/>
              <a:sym typeface="Play"/>
            </a:endParaRPr>
          </a:p>
        </p:txBody>
      </p:sp>
      <p:cxnSp>
        <p:nvCxnSpPr>
          <p:cNvPr id="540" name="Google Shape;540;p65"/>
          <p:cNvCxnSpPr/>
          <p:nvPr/>
        </p:nvCxnSpPr>
        <p:spPr>
          <a:xfrm rot="10800000" flipH="1">
            <a:off x="1052924" y="4266205"/>
            <a:ext cx="10026300" cy="3600"/>
          </a:xfrm>
          <a:prstGeom prst="straightConnector1">
            <a:avLst/>
          </a:prstGeom>
          <a:noFill/>
          <a:ln w="38100" cap="flat" cmpd="sng">
            <a:solidFill>
              <a:srgbClr val="1F497D"/>
            </a:solidFill>
            <a:prstDash val="solid"/>
            <a:round/>
            <a:headEnd type="diamond" w="med" len="med"/>
            <a:tailEnd type="diamond" w="med" len="med"/>
          </a:ln>
        </p:spPr>
      </p:cxnSp>
      <p:cxnSp>
        <p:nvCxnSpPr>
          <p:cNvPr id="541" name="Google Shape;541;p65"/>
          <p:cNvCxnSpPr/>
          <p:nvPr/>
        </p:nvCxnSpPr>
        <p:spPr>
          <a:xfrm flipH="1">
            <a:off x="6065824" y="2162801"/>
            <a:ext cx="3600" cy="4210500"/>
          </a:xfrm>
          <a:prstGeom prst="straightConnector1">
            <a:avLst/>
          </a:prstGeom>
          <a:noFill/>
          <a:ln w="38100" cap="flat" cmpd="sng">
            <a:solidFill>
              <a:srgbClr val="1F497D"/>
            </a:solidFill>
            <a:prstDash val="solid"/>
            <a:round/>
            <a:headEnd type="diamond" w="med" len="med"/>
            <a:tailEnd type="diamond" w="med" len="med"/>
          </a:ln>
        </p:spPr>
      </p:cxnSp>
      <p:sp>
        <p:nvSpPr>
          <p:cNvPr id="542" name="Google Shape;542;p65"/>
          <p:cNvSpPr txBox="1"/>
          <p:nvPr/>
        </p:nvSpPr>
        <p:spPr>
          <a:xfrm>
            <a:off x="6145346" y="1987125"/>
            <a:ext cx="1918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900">
                <a:solidFill>
                  <a:srgbClr val="1F497D"/>
                </a:solidFill>
                <a:latin typeface="Play"/>
                <a:ea typeface="Play"/>
                <a:cs typeface="Play"/>
                <a:sym typeface="Play"/>
              </a:rPr>
              <a:t>Model-Agnostic</a:t>
            </a:r>
            <a:endParaRPr sz="1900">
              <a:solidFill>
                <a:srgbClr val="1F497D"/>
              </a:solidFill>
              <a:latin typeface="Play"/>
              <a:ea typeface="Play"/>
              <a:cs typeface="Play"/>
              <a:sym typeface="Play"/>
            </a:endParaRPr>
          </a:p>
        </p:txBody>
      </p:sp>
      <p:sp>
        <p:nvSpPr>
          <p:cNvPr id="543" name="Google Shape;543;p65"/>
          <p:cNvSpPr txBox="1"/>
          <p:nvPr/>
        </p:nvSpPr>
        <p:spPr>
          <a:xfrm>
            <a:off x="6145346" y="6058203"/>
            <a:ext cx="191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900">
                <a:solidFill>
                  <a:srgbClr val="1F497D"/>
                </a:solidFill>
                <a:latin typeface="Play"/>
                <a:ea typeface="Play"/>
                <a:cs typeface="Play"/>
                <a:sym typeface="Play"/>
              </a:rPr>
              <a:t>Model-Specific</a:t>
            </a:r>
            <a:endParaRPr sz="1900">
              <a:solidFill>
                <a:srgbClr val="1F497D"/>
              </a:solidFill>
              <a:latin typeface="Play"/>
              <a:ea typeface="Play"/>
              <a:cs typeface="Play"/>
              <a:sym typeface="Play"/>
            </a:endParaRPr>
          </a:p>
        </p:txBody>
      </p:sp>
      <p:sp>
        <p:nvSpPr>
          <p:cNvPr id="544" name="Google Shape;544;p65"/>
          <p:cNvSpPr txBox="1"/>
          <p:nvPr/>
        </p:nvSpPr>
        <p:spPr>
          <a:xfrm>
            <a:off x="981450" y="4266469"/>
            <a:ext cx="1918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1900">
                <a:solidFill>
                  <a:srgbClr val="1F497D"/>
                </a:solidFill>
                <a:latin typeface="Play"/>
                <a:ea typeface="Play"/>
                <a:cs typeface="Play"/>
                <a:sym typeface="Play"/>
              </a:rPr>
              <a:t>Global</a:t>
            </a:r>
            <a:endParaRPr sz="1900">
              <a:solidFill>
                <a:srgbClr val="1F497D"/>
              </a:solidFill>
              <a:latin typeface="Play"/>
              <a:ea typeface="Play"/>
              <a:cs typeface="Play"/>
              <a:sym typeface="Play"/>
            </a:endParaRPr>
          </a:p>
        </p:txBody>
      </p:sp>
      <p:sp>
        <p:nvSpPr>
          <p:cNvPr id="545" name="Google Shape;545;p65"/>
          <p:cNvSpPr txBox="1"/>
          <p:nvPr/>
        </p:nvSpPr>
        <p:spPr>
          <a:xfrm>
            <a:off x="9235186" y="4266469"/>
            <a:ext cx="1918800" cy="45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de-DE" sz="1900">
                <a:solidFill>
                  <a:srgbClr val="1F497D"/>
                </a:solidFill>
                <a:latin typeface="Play"/>
                <a:ea typeface="Play"/>
                <a:cs typeface="Play"/>
                <a:sym typeface="Play"/>
              </a:rPr>
              <a:t>Local</a:t>
            </a:r>
            <a:endParaRPr sz="1900">
              <a:solidFill>
                <a:srgbClr val="1F497D"/>
              </a:solidFill>
              <a:latin typeface="Play"/>
              <a:ea typeface="Play"/>
              <a:cs typeface="Play"/>
              <a:sym typeface="Play"/>
            </a:endParaRPr>
          </a:p>
        </p:txBody>
      </p:sp>
      <p:sp>
        <p:nvSpPr>
          <p:cNvPr id="546" name="Google Shape;546;p65"/>
          <p:cNvSpPr/>
          <p:nvPr/>
        </p:nvSpPr>
        <p:spPr>
          <a:xfrm>
            <a:off x="1901067" y="4647197"/>
            <a:ext cx="37575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Attacking for Interpretability</a:t>
            </a:r>
            <a:endParaRPr sz="1800" i="0" u="none" strike="noStrike" cap="none">
              <a:solidFill>
                <a:srgbClr val="999999"/>
              </a:solidFill>
              <a:latin typeface="Avenir"/>
              <a:ea typeface="Avenir"/>
              <a:cs typeface="Avenir"/>
              <a:sym typeface="Avenir"/>
            </a:endParaRPr>
          </a:p>
        </p:txBody>
      </p:sp>
      <p:sp>
        <p:nvSpPr>
          <p:cNvPr id="547" name="Google Shape;547;p65"/>
          <p:cNvSpPr/>
          <p:nvPr/>
        </p:nvSpPr>
        <p:spPr>
          <a:xfrm>
            <a:off x="1052924" y="5148593"/>
            <a:ext cx="35889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Global Attribution Mapping</a:t>
            </a:r>
            <a:endParaRPr sz="1800" i="0" u="none" strike="noStrike" cap="none">
              <a:solidFill>
                <a:srgbClr val="999999"/>
              </a:solidFill>
              <a:latin typeface="Avenir"/>
              <a:ea typeface="Avenir"/>
              <a:cs typeface="Avenir"/>
              <a:sym typeface="Avenir"/>
            </a:endParaRPr>
          </a:p>
        </p:txBody>
      </p:sp>
      <p:sp>
        <p:nvSpPr>
          <p:cNvPr id="548" name="Google Shape;548;p65"/>
          <p:cNvSpPr/>
          <p:nvPr/>
        </p:nvSpPr>
        <p:spPr>
          <a:xfrm>
            <a:off x="2590340" y="5622908"/>
            <a:ext cx="2712900" cy="7968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Forest-Guided Clustering (FGC)</a:t>
            </a:r>
            <a:endParaRPr sz="1800" i="0" u="none" strike="noStrike" cap="none">
              <a:solidFill>
                <a:srgbClr val="999999"/>
              </a:solidFill>
              <a:latin typeface="Avenir"/>
              <a:ea typeface="Avenir"/>
              <a:cs typeface="Avenir"/>
              <a:sym typeface="Avenir"/>
            </a:endParaRPr>
          </a:p>
        </p:txBody>
      </p:sp>
      <p:sp>
        <p:nvSpPr>
          <p:cNvPr id="549" name="Google Shape;549;p65"/>
          <p:cNvSpPr/>
          <p:nvPr/>
        </p:nvSpPr>
        <p:spPr>
          <a:xfrm>
            <a:off x="7340471" y="4638999"/>
            <a:ext cx="32934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Integrated Gradients (IG)</a:t>
            </a:r>
            <a:endParaRPr sz="1800" i="0" u="none" strike="noStrike" cap="none">
              <a:solidFill>
                <a:srgbClr val="999999"/>
              </a:solidFill>
              <a:latin typeface="Avenir"/>
              <a:ea typeface="Avenir"/>
              <a:cs typeface="Avenir"/>
              <a:sym typeface="Avenir"/>
            </a:endParaRPr>
          </a:p>
        </p:txBody>
      </p:sp>
      <p:sp>
        <p:nvSpPr>
          <p:cNvPr id="550" name="Google Shape;550;p65"/>
          <p:cNvSpPr/>
          <p:nvPr/>
        </p:nvSpPr>
        <p:spPr>
          <a:xfrm>
            <a:off x="6716437" y="5563166"/>
            <a:ext cx="29682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chemeClr val="accent1"/>
              </a:buClr>
              <a:buSzPts val="1800"/>
              <a:buFont typeface="Play"/>
              <a:buChar char="o"/>
            </a:pPr>
            <a:r>
              <a:rPr lang="de-DE" sz="1800" i="0" u="none" strike="noStrike" cap="none">
                <a:solidFill>
                  <a:schemeClr val="accent1"/>
                </a:solidFill>
                <a:latin typeface="Play"/>
                <a:ea typeface="Play"/>
                <a:cs typeface="Play"/>
                <a:sym typeface="Play"/>
              </a:rPr>
              <a:t>Grad-CAM</a:t>
            </a:r>
            <a:endParaRPr sz="1800" i="0" u="none" strike="noStrike" cap="none">
              <a:solidFill>
                <a:schemeClr val="accent1"/>
              </a:solidFill>
              <a:latin typeface="Play"/>
              <a:ea typeface="Play"/>
              <a:cs typeface="Play"/>
              <a:sym typeface="Play"/>
            </a:endParaRPr>
          </a:p>
        </p:txBody>
      </p:sp>
      <p:sp>
        <p:nvSpPr>
          <p:cNvPr id="551" name="Google Shape;551;p65"/>
          <p:cNvSpPr/>
          <p:nvPr/>
        </p:nvSpPr>
        <p:spPr>
          <a:xfrm>
            <a:off x="6369537" y="2540744"/>
            <a:ext cx="4650300" cy="7968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chemeClr val="accent1"/>
              </a:buClr>
              <a:buSzPts val="1800"/>
              <a:buFont typeface="Play"/>
              <a:buChar char="o"/>
            </a:pPr>
            <a:r>
              <a:rPr lang="de-DE" sz="1800" i="0" u="none" strike="noStrike" cap="none">
                <a:solidFill>
                  <a:schemeClr val="accent1"/>
                </a:solidFill>
                <a:latin typeface="Play"/>
                <a:ea typeface="Play"/>
                <a:cs typeface="Play"/>
                <a:sym typeface="Play"/>
              </a:rPr>
              <a:t>Local Interpretable Model-Agnostic Explanations (LIME)</a:t>
            </a:r>
            <a:endParaRPr sz="1800" i="0" u="none" strike="noStrike" cap="none">
              <a:solidFill>
                <a:schemeClr val="accent1"/>
              </a:solidFill>
              <a:latin typeface="Play"/>
              <a:ea typeface="Play"/>
              <a:cs typeface="Play"/>
              <a:sym typeface="Play"/>
            </a:endParaRPr>
          </a:p>
        </p:txBody>
      </p:sp>
      <p:sp>
        <p:nvSpPr>
          <p:cNvPr id="552" name="Google Shape;552;p65"/>
          <p:cNvSpPr/>
          <p:nvPr/>
        </p:nvSpPr>
        <p:spPr>
          <a:xfrm>
            <a:off x="7910307" y="3429025"/>
            <a:ext cx="25089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chemeClr val="accent1"/>
              </a:buClr>
              <a:buSzPts val="1800"/>
              <a:buFont typeface="Play"/>
              <a:buChar char="o"/>
            </a:pPr>
            <a:r>
              <a:rPr lang="de-DE" sz="1800" i="0" u="none" strike="noStrike" cap="none">
                <a:solidFill>
                  <a:schemeClr val="accent1"/>
                </a:solidFill>
                <a:latin typeface="Play"/>
                <a:ea typeface="Play"/>
                <a:cs typeface="Play"/>
                <a:sym typeface="Play"/>
              </a:rPr>
              <a:t>Shapley Values</a:t>
            </a:r>
            <a:endParaRPr sz="1800" i="0" u="none" strike="noStrike" cap="none">
              <a:solidFill>
                <a:schemeClr val="accent1"/>
              </a:solidFill>
              <a:latin typeface="Play"/>
              <a:ea typeface="Play"/>
              <a:cs typeface="Play"/>
              <a:sym typeface="Play"/>
            </a:endParaRPr>
          </a:p>
        </p:txBody>
      </p:sp>
      <p:sp>
        <p:nvSpPr>
          <p:cNvPr id="553" name="Google Shape;553;p65"/>
          <p:cNvSpPr/>
          <p:nvPr/>
        </p:nvSpPr>
        <p:spPr>
          <a:xfrm>
            <a:off x="1143251" y="2444199"/>
            <a:ext cx="3686700" cy="4770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Partial Dependence Plots</a:t>
            </a:r>
            <a:endParaRPr sz="1800" i="0" u="none" strike="noStrike" cap="none">
              <a:solidFill>
                <a:srgbClr val="999999"/>
              </a:solidFill>
              <a:latin typeface="Avenir"/>
              <a:ea typeface="Avenir"/>
              <a:cs typeface="Avenir"/>
              <a:sym typeface="Avenir"/>
            </a:endParaRPr>
          </a:p>
        </p:txBody>
      </p:sp>
      <p:sp>
        <p:nvSpPr>
          <p:cNvPr id="554" name="Google Shape;554;p65"/>
          <p:cNvSpPr/>
          <p:nvPr/>
        </p:nvSpPr>
        <p:spPr>
          <a:xfrm>
            <a:off x="1634659" y="3536385"/>
            <a:ext cx="31218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Feature Importance</a:t>
            </a:r>
            <a:endParaRPr sz="1800" i="0" u="none" strike="noStrike" cap="none">
              <a:solidFill>
                <a:srgbClr val="999999"/>
              </a:solidFill>
              <a:latin typeface="Avenir"/>
              <a:ea typeface="Avenir"/>
              <a:cs typeface="Avenir"/>
              <a:sym typeface="Avenir"/>
            </a:endParaRPr>
          </a:p>
        </p:txBody>
      </p:sp>
      <p:sp>
        <p:nvSpPr>
          <p:cNvPr id="555" name="Google Shape;555;p65"/>
          <p:cNvSpPr/>
          <p:nvPr/>
        </p:nvSpPr>
        <p:spPr>
          <a:xfrm>
            <a:off x="2976187" y="3056990"/>
            <a:ext cx="2790000" cy="454500"/>
          </a:xfrm>
          <a:prstGeom prst="rect">
            <a:avLst/>
          </a:prstGeom>
          <a:noFill/>
          <a:ln>
            <a:noFill/>
          </a:ln>
        </p:spPr>
        <p:txBody>
          <a:bodyPr spcFirstLastPara="1" wrap="square" lIns="120000" tIns="60000" rIns="120000" bIns="60000" anchor="t" anchorCtr="0">
            <a:noAutofit/>
          </a:bodyPr>
          <a:lstStyle/>
          <a:p>
            <a:pPr marL="381110" marR="0" lvl="0" indent="-342530" algn="l" rtl="0">
              <a:spcBef>
                <a:spcPts val="0"/>
              </a:spcBef>
              <a:spcAft>
                <a:spcPts val="0"/>
              </a:spcAft>
              <a:buClr>
                <a:srgbClr val="999999"/>
              </a:buClr>
              <a:buSzPts val="1800"/>
              <a:buFont typeface="Avenir"/>
              <a:buChar char="o"/>
            </a:pPr>
            <a:r>
              <a:rPr lang="de-DE" sz="1800" i="0" u="none" strike="noStrike" cap="none">
                <a:solidFill>
                  <a:srgbClr val="999999"/>
                </a:solidFill>
                <a:latin typeface="Avenir"/>
                <a:ea typeface="Avenir"/>
                <a:cs typeface="Avenir"/>
                <a:sym typeface="Avenir"/>
              </a:rPr>
              <a:t>Global Surrogate</a:t>
            </a:r>
            <a:endParaRPr sz="1800" i="0" u="none" strike="noStrike" cap="none">
              <a:solidFill>
                <a:srgbClr val="999999"/>
              </a:solidFill>
              <a:latin typeface="Avenir"/>
              <a:ea typeface="Avenir"/>
              <a:cs typeface="Avenir"/>
              <a:sym typeface="Avenir"/>
            </a:endParaRPr>
          </a:p>
        </p:txBody>
      </p:sp>
      <p:sp>
        <p:nvSpPr>
          <p:cNvPr id="556" name="Google Shape;556;p65"/>
          <p:cNvSpPr txBox="1"/>
          <p:nvPr/>
        </p:nvSpPr>
        <p:spPr>
          <a:xfrm>
            <a:off x="6303185" y="4377123"/>
            <a:ext cx="2814000" cy="461700"/>
          </a:xfrm>
          <a:prstGeom prst="rect">
            <a:avLst/>
          </a:prstGeom>
          <a:noFill/>
          <a:ln>
            <a:noFill/>
          </a:ln>
        </p:spPr>
        <p:txBody>
          <a:bodyPr spcFirstLastPara="1" wrap="square" lIns="91425" tIns="91425" rIns="91425" bIns="91425" anchor="t" anchorCtr="0">
            <a:spAutoFit/>
          </a:bodyPr>
          <a:lstStyle/>
          <a:p>
            <a:pPr marL="381110" lvl="0" indent="-342530" algn="l" rtl="0">
              <a:spcBef>
                <a:spcPts val="0"/>
              </a:spcBef>
              <a:spcAft>
                <a:spcPts val="0"/>
              </a:spcAft>
              <a:buClr>
                <a:srgbClr val="999999"/>
              </a:buClr>
              <a:buSzPts val="1800"/>
              <a:buFont typeface="Avenir"/>
              <a:buChar char="o"/>
            </a:pPr>
            <a:r>
              <a:rPr lang="de-DE" sz="1800">
                <a:solidFill>
                  <a:srgbClr val="999999"/>
                </a:solidFill>
                <a:latin typeface="Avenir"/>
                <a:ea typeface="Avenir"/>
                <a:cs typeface="Avenir"/>
                <a:sym typeface="Avenir"/>
              </a:rPr>
              <a:t>CAM</a:t>
            </a:r>
            <a:endParaRPr sz="1800">
              <a:solidFill>
                <a:srgbClr val="999999"/>
              </a:solidFill>
              <a:latin typeface="Avenir"/>
              <a:ea typeface="Avenir"/>
              <a:cs typeface="Avenir"/>
              <a:sym typeface="Avenir"/>
            </a:endParaRPr>
          </a:p>
        </p:txBody>
      </p:sp>
      <p:sp>
        <p:nvSpPr>
          <p:cNvPr id="557" name="Google Shape;557;p65"/>
          <p:cNvSpPr txBox="1"/>
          <p:nvPr/>
        </p:nvSpPr>
        <p:spPr>
          <a:xfrm>
            <a:off x="8878661" y="5166379"/>
            <a:ext cx="2814000" cy="461700"/>
          </a:xfrm>
          <a:prstGeom prst="rect">
            <a:avLst/>
          </a:prstGeom>
          <a:noFill/>
          <a:ln>
            <a:noFill/>
          </a:ln>
        </p:spPr>
        <p:txBody>
          <a:bodyPr spcFirstLastPara="1" wrap="square" lIns="91425" tIns="91425" rIns="91425" bIns="91425" anchor="t" anchorCtr="0">
            <a:spAutoFit/>
          </a:bodyPr>
          <a:lstStyle/>
          <a:p>
            <a:pPr marL="381110" lvl="0" indent="-342530" algn="l" rtl="0">
              <a:spcBef>
                <a:spcPts val="0"/>
              </a:spcBef>
              <a:spcAft>
                <a:spcPts val="0"/>
              </a:spcAft>
              <a:buClr>
                <a:srgbClr val="999999"/>
              </a:buClr>
              <a:buSzPts val="1800"/>
              <a:buFont typeface="Avenir"/>
              <a:buChar char="o"/>
            </a:pPr>
            <a:r>
              <a:rPr lang="de-DE" sz="1800">
                <a:solidFill>
                  <a:srgbClr val="999999"/>
                </a:solidFill>
                <a:latin typeface="Avenir"/>
                <a:ea typeface="Avenir"/>
                <a:cs typeface="Avenir"/>
                <a:sym typeface="Avenir"/>
              </a:rPr>
              <a:t>Attention Maps</a:t>
            </a:r>
            <a:endParaRPr sz="1800">
              <a:solidFill>
                <a:srgbClr val="999999"/>
              </a:solidFill>
              <a:latin typeface="Avenir"/>
              <a:ea typeface="Avenir"/>
              <a:cs typeface="Avenir"/>
              <a:sym typeface="Avenir"/>
            </a:endParaRPr>
          </a:p>
        </p:txBody>
      </p:sp>
      <p:sp>
        <p:nvSpPr>
          <p:cNvPr id="558" name="Google Shape;558;p65"/>
          <p:cNvSpPr/>
          <p:nvPr/>
        </p:nvSpPr>
        <p:spPr>
          <a:xfrm>
            <a:off x="3717012" y="4009200"/>
            <a:ext cx="4692000" cy="1013700"/>
          </a:xfrm>
          <a:prstGeom prst="roundRect">
            <a:avLst>
              <a:gd name="adj" fmla="val 16667"/>
            </a:avLst>
          </a:prstGeom>
          <a:solidFill>
            <a:srgbClr val="F3F3F3"/>
          </a:solidFill>
          <a:ln w="28575" cap="flat" cmpd="sng">
            <a:solidFill>
              <a:srgbClr val="13C7F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2400">
                <a:solidFill>
                  <a:srgbClr val="002764"/>
                </a:solidFill>
                <a:latin typeface="Play"/>
                <a:ea typeface="Play"/>
                <a:cs typeface="Play"/>
                <a:sym typeface="Play"/>
              </a:rPr>
              <a:t>Track 2: XAI for CNNs</a:t>
            </a:r>
            <a:endParaRPr sz="2400">
              <a:solidFill>
                <a:srgbClr val="10C5FF"/>
              </a:solidFill>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5"/>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Who are we &amp; what is our mission?</a:t>
            </a:r>
            <a:endParaRPr>
              <a:latin typeface="Play"/>
              <a:ea typeface="Play"/>
              <a:cs typeface="Play"/>
              <a:sym typeface="Play"/>
            </a:endParaRPr>
          </a:p>
        </p:txBody>
      </p:sp>
      <p:grpSp>
        <p:nvGrpSpPr>
          <p:cNvPr id="245" name="Google Shape;245;p45"/>
          <p:cNvGrpSpPr/>
          <p:nvPr/>
        </p:nvGrpSpPr>
        <p:grpSpPr>
          <a:xfrm>
            <a:off x="5813187" y="4875450"/>
            <a:ext cx="972019" cy="1434000"/>
            <a:chOff x="6574288" y="3260175"/>
            <a:chExt cx="972019" cy="1434000"/>
          </a:xfrm>
        </p:grpSpPr>
        <p:pic>
          <p:nvPicPr>
            <p:cNvPr id="246" name="Google Shape;246;p45"/>
            <p:cNvPicPr preferRelativeResize="0"/>
            <p:nvPr/>
          </p:nvPicPr>
          <p:blipFill rotWithShape="1">
            <a:blip r:embed="rId3">
              <a:alphaModFix/>
            </a:blip>
            <a:srcRect l="2500" t="3435" r="4545" b="5927"/>
            <a:stretch/>
          </p:blipFill>
          <p:spPr>
            <a:xfrm>
              <a:off x="6574288" y="3260175"/>
              <a:ext cx="972000" cy="972000"/>
            </a:xfrm>
            <a:prstGeom prst="rect">
              <a:avLst/>
            </a:prstGeom>
            <a:noFill/>
            <a:ln>
              <a:noFill/>
            </a:ln>
          </p:spPr>
        </p:pic>
        <p:sp>
          <p:nvSpPr>
            <p:cNvPr id="247" name="Google Shape;247;p45"/>
            <p:cNvSpPr txBox="1"/>
            <p:nvPr/>
          </p:nvSpPr>
          <p:spPr>
            <a:xfrm>
              <a:off x="6574306" y="4232175"/>
              <a:ext cx="972000" cy="462000"/>
            </a:xfrm>
            <a:prstGeom prst="rect">
              <a:avLst/>
            </a:prstGeom>
            <a:solidFill>
              <a:srgbClr val="2E75B5"/>
            </a:solidFill>
            <a:ln>
              <a:noFill/>
            </a:ln>
          </p:spPr>
          <p:txBody>
            <a:bodyPr spcFirstLastPara="1" wrap="square" lIns="91425" tIns="91425" rIns="91425" bIns="91425" anchor="t" anchorCtr="0">
              <a:normAutofit fontScale="32500" lnSpcReduction="20000"/>
            </a:bodyPr>
            <a:lstStyle/>
            <a:p>
              <a:pPr marL="0" lvl="0" indent="0" algn="ctr" rtl="0">
                <a:lnSpc>
                  <a:spcPct val="115000"/>
                </a:lnSpc>
                <a:spcBef>
                  <a:spcPts val="1400"/>
                </a:spcBef>
                <a:spcAft>
                  <a:spcPts val="400"/>
                </a:spcAft>
                <a:buClr>
                  <a:srgbClr val="000000"/>
                </a:buClr>
                <a:buSzPct val="110000"/>
                <a:buFont typeface="Arial"/>
                <a:buNone/>
              </a:pPr>
              <a:r>
                <a:rPr lang="de-DE" sz="1000" b="1">
                  <a:solidFill>
                    <a:srgbClr val="FFFFFF"/>
                  </a:solidFill>
                  <a:latin typeface="Avenir"/>
                  <a:ea typeface="Avenir"/>
                  <a:cs typeface="Avenir"/>
                  <a:sym typeface="Avenir"/>
                </a:rPr>
                <a:t>Elisabeth Georgii</a:t>
              </a:r>
              <a:endParaRPr sz="1000">
                <a:solidFill>
                  <a:srgbClr val="FFFFFF"/>
                </a:solidFill>
                <a:latin typeface="Avenir"/>
                <a:ea typeface="Avenir"/>
                <a:cs typeface="Avenir"/>
                <a:sym typeface="Avenir"/>
              </a:endParaRPr>
            </a:p>
          </p:txBody>
        </p:sp>
      </p:grpSp>
      <p:pic>
        <p:nvPicPr>
          <p:cNvPr id="248" name="Google Shape;248;p45"/>
          <p:cNvPicPr preferRelativeResize="0"/>
          <p:nvPr/>
        </p:nvPicPr>
        <p:blipFill>
          <a:blip r:embed="rId4">
            <a:alphaModFix/>
          </a:blip>
          <a:stretch>
            <a:fillRect/>
          </a:stretch>
        </p:blipFill>
        <p:spPr>
          <a:xfrm>
            <a:off x="838200" y="1317024"/>
            <a:ext cx="5311524" cy="422725"/>
          </a:xfrm>
          <a:prstGeom prst="rect">
            <a:avLst/>
          </a:prstGeom>
          <a:noFill/>
          <a:ln>
            <a:noFill/>
          </a:ln>
        </p:spPr>
      </p:pic>
      <p:sp>
        <p:nvSpPr>
          <p:cNvPr id="249" name="Google Shape;249;p45"/>
          <p:cNvSpPr txBox="1"/>
          <p:nvPr/>
        </p:nvSpPr>
        <p:spPr>
          <a:xfrm>
            <a:off x="800400" y="2004400"/>
            <a:ext cx="3228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DE" sz="2000" b="1">
                <a:solidFill>
                  <a:srgbClr val="005AA0"/>
                </a:solidFill>
                <a:latin typeface="Avenir"/>
                <a:ea typeface="Avenir"/>
                <a:cs typeface="Avenir"/>
                <a:sym typeface="Avenir"/>
              </a:rPr>
              <a:t>WHAT IS OUR MISSION?</a:t>
            </a:r>
            <a:endParaRPr sz="2000" b="1">
              <a:solidFill>
                <a:srgbClr val="005AA0"/>
              </a:solidFill>
              <a:latin typeface="Avenir"/>
              <a:ea typeface="Avenir"/>
              <a:cs typeface="Avenir"/>
              <a:sym typeface="Avenir"/>
            </a:endParaRPr>
          </a:p>
        </p:txBody>
      </p:sp>
      <p:sp>
        <p:nvSpPr>
          <p:cNvPr id="250" name="Google Shape;250;p45"/>
          <p:cNvSpPr txBox="1"/>
          <p:nvPr/>
        </p:nvSpPr>
        <p:spPr>
          <a:xfrm>
            <a:off x="2388775" y="2707450"/>
            <a:ext cx="3500100" cy="800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de-DE" sz="2000">
                <a:solidFill>
                  <a:srgbClr val="7F7F7F"/>
                </a:solidFill>
                <a:latin typeface="Avenir"/>
                <a:ea typeface="Avenir"/>
                <a:cs typeface="Avenir"/>
                <a:sym typeface="Avenir"/>
              </a:rPr>
              <a:t>Maximise research impact by democratising access to AI</a:t>
            </a:r>
            <a:endParaRPr sz="2000">
              <a:solidFill>
                <a:srgbClr val="7F7F7F"/>
              </a:solidFill>
              <a:latin typeface="Avenir"/>
              <a:ea typeface="Avenir"/>
              <a:cs typeface="Avenir"/>
              <a:sym typeface="Avenir"/>
            </a:endParaRPr>
          </a:p>
        </p:txBody>
      </p:sp>
      <p:pic>
        <p:nvPicPr>
          <p:cNvPr id="251" name="Google Shape;251;p45"/>
          <p:cNvPicPr preferRelativeResize="0"/>
          <p:nvPr/>
        </p:nvPicPr>
        <p:blipFill>
          <a:blip r:embed="rId5">
            <a:alphaModFix/>
          </a:blip>
          <a:stretch>
            <a:fillRect/>
          </a:stretch>
        </p:blipFill>
        <p:spPr>
          <a:xfrm>
            <a:off x="1181075" y="2422000"/>
            <a:ext cx="1085850" cy="1085850"/>
          </a:xfrm>
          <a:prstGeom prst="rect">
            <a:avLst/>
          </a:prstGeom>
          <a:noFill/>
          <a:ln>
            <a:noFill/>
          </a:ln>
        </p:spPr>
      </p:pic>
      <p:sp>
        <p:nvSpPr>
          <p:cNvPr id="252" name="Google Shape;252;p45"/>
          <p:cNvSpPr txBox="1"/>
          <p:nvPr/>
        </p:nvSpPr>
        <p:spPr>
          <a:xfrm>
            <a:off x="702525" y="4083450"/>
            <a:ext cx="3621900" cy="2339072"/>
          </a:xfrm>
          <a:prstGeom prst="rect">
            <a:avLst/>
          </a:prstGeom>
          <a:noFill/>
          <a:ln>
            <a:noFill/>
          </a:ln>
        </p:spPr>
        <p:txBody>
          <a:bodyPr spcFirstLastPara="1" wrap="square" lIns="91425" tIns="91425" rIns="91425" bIns="91425" anchor="t" anchorCtr="0">
            <a:spAutoFit/>
          </a:bodyPr>
          <a:lstStyle/>
          <a:p>
            <a:pPr marL="457200" lvl="0" indent="-355600" algn="l" rtl="0">
              <a:spcBef>
                <a:spcPts val="1200"/>
              </a:spcBef>
              <a:spcAft>
                <a:spcPts val="1200"/>
              </a:spcAft>
              <a:buClr>
                <a:schemeClr val="accent3"/>
              </a:buClr>
              <a:buSzPts val="2000"/>
              <a:buFont typeface="Avenir"/>
              <a:buChar char="■"/>
            </a:pPr>
            <a:r>
              <a:rPr lang="de-DE" sz="2000" dirty="0">
                <a:solidFill>
                  <a:srgbClr val="666666"/>
                </a:solidFill>
                <a:latin typeface="Avenir Book" panose="02000503020000020003" pitchFamily="2" charset="0"/>
                <a:ea typeface="Avenir"/>
                <a:cs typeface="Avenir"/>
                <a:sym typeface="Avenir"/>
              </a:rPr>
              <a:t>Short- </a:t>
            </a:r>
            <a:r>
              <a:rPr lang="de-DE" sz="2000" dirty="0" err="1">
                <a:solidFill>
                  <a:srgbClr val="666666"/>
                </a:solidFill>
                <a:latin typeface="Avenir Book" panose="02000503020000020003" pitchFamily="2" charset="0"/>
                <a:ea typeface="Avenir"/>
                <a:cs typeface="Avenir"/>
                <a:sym typeface="Avenir"/>
              </a:rPr>
              <a:t>to</a:t>
            </a:r>
            <a:r>
              <a:rPr lang="de-DE" sz="2000" dirty="0">
                <a:solidFill>
                  <a:srgbClr val="666666"/>
                </a:solidFill>
                <a:latin typeface="Avenir Book" panose="02000503020000020003" pitchFamily="2" charset="0"/>
                <a:ea typeface="Avenir"/>
                <a:cs typeface="Avenir"/>
                <a:sym typeface="Avenir"/>
              </a:rPr>
              <a:t> </a:t>
            </a:r>
            <a:r>
              <a:rPr lang="de-DE" sz="2000" dirty="0" err="1">
                <a:solidFill>
                  <a:srgbClr val="666666"/>
                </a:solidFill>
                <a:latin typeface="Avenir Book" panose="02000503020000020003" pitchFamily="2" charset="0"/>
                <a:ea typeface="Avenir"/>
                <a:cs typeface="Avenir"/>
                <a:sym typeface="Avenir"/>
              </a:rPr>
              <a:t>mid</a:t>
            </a:r>
            <a:r>
              <a:rPr lang="de-DE" sz="2000" dirty="0">
                <a:solidFill>
                  <a:srgbClr val="666666"/>
                </a:solidFill>
                <a:latin typeface="Avenir Book" panose="02000503020000020003" pitchFamily="2" charset="0"/>
                <a:ea typeface="Avenir"/>
                <a:cs typeface="Avenir"/>
                <a:sym typeface="Avenir"/>
              </a:rPr>
              <a:t>-term </a:t>
            </a:r>
            <a:r>
              <a:rPr lang="de-DE" sz="2000" dirty="0" err="1">
                <a:solidFill>
                  <a:srgbClr val="666666"/>
                </a:solidFill>
                <a:latin typeface="Avenir Book" panose="02000503020000020003" pitchFamily="2" charset="0"/>
                <a:ea typeface="Avenir"/>
                <a:cs typeface="Avenir"/>
                <a:sym typeface="Avenir"/>
              </a:rPr>
              <a:t>scientific</a:t>
            </a:r>
            <a:r>
              <a:rPr lang="de-DE" sz="2000" dirty="0">
                <a:solidFill>
                  <a:srgbClr val="666666"/>
                </a:solidFill>
                <a:latin typeface="Avenir Book" panose="02000503020000020003" pitchFamily="2" charset="0"/>
                <a:ea typeface="Avenir"/>
                <a:cs typeface="Avenir"/>
                <a:sym typeface="Avenir"/>
              </a:rPr>
              <a:t> </a:t>
            </a:r>
            <a:r>
              <a:rPr lang="de-DE" sz="2000" dirty="0" err="1">
                <a:solidFill>
                  <a:srgbClr val="666666"/>
                </a:solidFill>
                <a:latin typeface="Avenir Book" panose="02000503020000020003" pitchFamily="2" charset="0"/>
                <a:ea typeface="Avenir"/>
                <a:cs typeface="Avenir"/>
                <a:sym typeface="Avenir"/>
              </a:rPr>
              <a:t>collaboration</a:t>
            </a:r>
            <a:r>
              <a:rPr lang="de-DE" sz="2000" dirty="0">
                <a:solidFill>
                  <a:srgbClr val="666666"/>
                </a:solidFill>
                <a:latin typeface="Avenir Book" panose="02000503020000020003" pitchFamily="2" charset="0"/>
                <a:ea typeface="Avenir"/>
                <a:cs typeface="Avenir"/>
                <a:sym typeface="Avenir"/>
              </a:rPr>
              <a:t> (2 </a:t>
            </a:r>
            <a:r>
              <a:rPr lang="de-DE" sz="2000" dirty="0" err="1">
                <a:solidFill>
                  <a:srgbClr val="666666"/>
                </a:solidFill>
                <a:latin typeface="Avenir Book" panose="02000503020000020003" pitchFamily="2" charset="0"/>
                <a:ea typeface="Avenir"/>
                <a:cs typeface="Avenir"/>
                <a:sym typeface="Avenir"/>
              </a:rPr>
              <a:t>weeks</a:t>
            </a:r>
            <a:r>
              <a:rPr lang="de-DE" sz="2000" dirty="0">
                <a:solidFill>
                  <a:srgbClr val="666666"/>
                </a:solidFill>
                <a:latin typeface="Avenir Book" panose="02000503020000020003" pitchFamily="2" charset="0"/>
                <a:ea typeface="Avenir"/>
                <a:cs typeface="Avenir"/>
                <a:sym typeface="Avenir"/>
              </a:rPr>
              <a:t> - 6 </a:t>
            </a:r>
            <a:r>
              <a:rPr lang="de-DE" sz="2000" dirty="0" err="1">
                <a:solidFill>
                  <a:srgbClr val="666666"/>
                </a:solidFill>
                <a:latin typeface="Avenir Book" panose="02000503020000020003" pitchFamily="2" charset="0"/>
                <a:ea typeface="Avenir"/>
                <a:cs typeface="Avenir"/>
                <a:sym typeface="Avenir"/>
              </a:rPr>
              <a:t>months</a:t>
            </a:r>
            <a:r>
              <a:rPr lang="de-DE" sz="2000" dirty="0">
                <a:solidFill>
                  <a:srgbClr val="666666"/>
                </a:solidFill>
                <a:latin typeface="Avenir Book" panose="02000503020000020003" pitchFamily="2" charset="0"/>
                <a:ea typeface="Avenir"/>
                <a:cs typeface="Avenir"/>
                <a:sym typeface="Avenir"/>
              </a:rPr>
              <a:t>)</a:t>
            </a:r>
            <a:endParaRPr sz="2000" dirty="0">
              <a:solidFill>
                <a:srgbClr val="666666"/>
              </a:solidFill>
              <a:latin typeface="Avenir Book" panose="02000503020000020003" pitchFamily="2" charset="0"/>
              <a:ea typeface="Avenir"/>
              <a:cs typeface="Avenir"/>
              <a:sym typeface="Avenir"/>
            </a:endParaRPr>
          </a:p>
          <a:p>
            <a:pPr marL="457200" lvl="0" indent="-355600" algn="l" rtl="0">
              <a:spcBef>
                <a:spcPts val="0"/>
              </a:spcBef>
              <a:spcAft>
                <a:spcPts val="1200"/>
              </a:spcAft>
              <a:buClr>
                <a:schemeClr val="accent3"/>
              </a:buClr>
              <a:buSzPts val="2000"/>
              <a:buFont typeface="Avenir"/>
              <a:buChar char="■"/>
            </a:pPr>
            <a:r>
              <a:rPr lang="de-DE" sz="2000" b="1" dirty="0">
                <a:solidFill>
                  <a:srgbClr val="1F497D"/>
                </a:solidFill>
                <a:latin typeface="Avenir Book" panose="02000503020000020003" pitchFamily="2" charset="0"/>
                <a:ea typeface="Avenir"/>
                <a:cs typeface="Avenir"/>
                <a:sym typeface="Avenir"/>
              </a:rPr>
              <a:t>Free </a:t>
            </a:r>
            <a:r>
              <a:rPr lang="de-DE" sz="2000" b="1" dirty="0" err="1">
                <a:solidFill>
                  <a:srgbClr val="1F497D"/>
                </a:solidFill>
                <a:latin typeface="Avenir Book" panose="02000503020000020003" pitchFamily="2" charset="0"/>
                <a:ea typeface="Avenir"/>
                <a:cs typeface="Avenir"/>
                <a:sym typeface="Avenir"/>
              </a:rPr>
              <a:t>of</a:t>
            </a:r>
            <a:r>
              <a:rPr lang="de-DE" sz="2000" b="1" dirty="0">
                <a:solidFill>
                  <a:srgbClr val="1F497D"/>
                </a:solidFill>
                <a:latin typeface="Avenir Book" panose="02000503020000020003" pitchFamily="2" charset="0"/>
                <a:ea typeface="Avenir"/>
                <a:cs typeface="Avenir"/>
                <a:sym typeface="Avenir"/>
              </a:rPr>
              <a:t> </a:t>
            </a:r>
            <a:r>
              <a:rPr lang="de-DE" sz="2000" b="1" dirty="0" err="1">
                <a:solidFill>
                  <a:srgbClr val="1F497D"/>
                </a:solidFill>
                <a:latin typeface="Avenir Book" panose="02000503020000020003" pitchFamily="2" charset="0"/>
                <a:ea typeface="Avenir"/>
                <a:cs typeface="Avenir"/>
                <a:sym typeface="Avenir"/>
              </a:rPr>
              <a:t>charge</a:t>
            </a:r>
            <a:endParaRPr sz="2000" dirty="0">
              <a:solidFill>
                <a:srgbClr val="000000"/>
              </a:solidFill>
              <a:latin typeface="Avenir Book" panose="02000503020000020003" pitchFamily="2" charset="0"/>
              <a:ea typeface="Avenir"/>
              <a:cs typeface="Avenir"/>
              <a:sym typeface="Avenir"/>
            </a:endParaRPr>
          </a:p>
          <a:p>
            <a:pPr marL="457200" lvl="0" indent="-355600" algn="l" rtl="0">
              <a:spcBef>
                <a:spcPts val="0"/>
              </a:spcBef>
              <a:spcAft>
                <a:spcPts val="1200"/>
              </a:spcAft>
              <a:buClr>
                <a:schemeClr val="accent3"/>
              </a:buClr>
              <a:buSzPts val="2000"/>
              <a:buFont typeface="Avenir"/>
              <a:buChar char="■"/>
            </a:pPr>
            <a:r>
              <a:rPr lang="de-DE" sz="2000" b="1" dirty="0">
                <a:solidFill>
                  <a:srgbClr val="1F497D"/>
                </a:solidFill>
                <a:latin typeface="Avenir Book" panose="02000503020000020003" pitchFamily="2" charset="0"/>
                <a:ea typeface="Avenir"/>
                <a:cs typeface="Avenir"/>
                <a:sym typeface="Avenir"/>
              </a:rPr>
              <a:t>Easy </a:t>
            </a:r>
            <a:r>
              <a:rPr lang="de-DE" sz="2000" b="1" dirty="0" err="1">
                <a:solidFill>
                  <a:srgbClr val="1F497D"/>
                </a:solidFill>
                <a:latin typeface="Avenir Book" panose="02000503020000020003" pitchFamily="2" charset="0"/>
                <a:ea typeface="Avenir"/>
                <a:cs typeface="Avenir"/>
                <a:sym typeface="Avenir"/>
              </a:rPr>
              <a:t>application</a:t>
            </a:r>
            <a:endParaRPr sz="2000" dirty="0">
              <a:solidFill>
                <a:srgbClr val="000000"/>
              </a:solidFill>
              <a:latin typeface="Avenir Book" panose="02000503020000020003" pitchFamily="2" charset="0"/>
              <a:ea typeface="Avenir"/>
              <a:cs typeface="Avenir"/>
              <a:sym typeface="Avenir"/>
            </a:endParaRPr>
          </a:p>
        </p:txBody>
      </p:sp>
      <p:sp>
        <p:nvSpPr>
          <p:cNvPr id="253" name="Google Shape;253;p45"/>
          <p:cNvSpPr txBox="1"/>
          <p:nvPr/>
        </p:nvSpPr>
        <p:spPr>
          <a:xfrm>
            <a:off x="833500" y="3625538"/>
            <a:ext cx="3228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DE" sz="2000" b="1">
                <a:solidFill>
                  <a:srgbClr val="005AA0"/>
                </a:solidFill>
                <a:latin typeface="Avenir"/>
                <a:ea typeface="Avenir"/>
                <a:cs typeface="Avenir"/>
                <a:sym typeface="Avenir"/>
              </a:rPr>
              <a:t>HOW DO WE DO THAT?</a:t>
            </a:r>
            <a:endParaRPr sz="2000" b="1">
              <a:solidFill>
                <a:srgbClr val="005AA0"/>
              </a:solidFill>
              <a:latin typeface="Avenir"/>
              <a:ea typeface="Avenir"/>
              <a:cs typeface="Avenir"/>
              <a:sym typeface="Avenir"/>
            </a:endParaRPr>
          </a:p>
        </p:txBody>
      </p:sp>
      <p:sp>
        <p:nvSpPr>
          <p:cNvPr id="254" name="Google Shape;254;p45"/>
          <p:cNvSpPr/>
          <p:nvPr/>
        </p:nvSpPr>
        <p:spPr>
          <a:xfrm>
            <a:off x="4629225" y="4802400"/>
            <a:ext cx="3339900" cy="1569000"/>
          </a:xfrm>
          <a:prstGeom prst="rect">
            <a:avLst/>
          </a:prstGeom>
          <a:noFill/>
          <a:ln w="38100" cap="flat" cmpd="sng">
            <a:solidFill>
              <a:srgbClr val="CF1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45"/>
          <p:cNvPicPr preferRelativeResize="0"/>
          <p:nvPr/>
        </p:nvPicPr>
        <p:blipFill>
          <a:blip r:embed="rId6">
            <a:alphaModFix/>
          </a:blip>
          <a:stretch>
            <a:fillRect/>
          </a:stretch>
        </p:blipFill>
        <p:spPr>
          <a:xfrm>
            <a:off x="8333476" y="2907591"/>
            <a:ext cx="3621899" cy="3526909"/>
          </a:xfrm>
          <a:prstGeom prst="rect">
            <a:avLst/>
          </a:prstGeom>
          <a:noFill/>
          <a:ln>
            <a:noFill/>
          </a:ln>
        </p:spPr>
      </p:pic>
      <p:cxnSp>
        <p:nvCxnSpPr>
          <p:cNvPr id="256" name="Google Shape;256;p45"/>
          <p:cNvCxnSpPr>
            <a:stCxn id="254" idx="3"/>
          </p:cNvCxnSpPr>
          <p:nvPr/>
        </p:nvCxnSpPr>
        <p:spPr>
          <a:xfrm>
            <a:off x="7969125" y="5586900"/>
            <a:ext cx="1905900" cy="180600"/>
          </a:xfrm>
          <a:prstGeom prst="straightConnector1">
            <a:avLst/>
          </a:prstGeom>
          <a:noFill/>
          <a:ln w="38100" cap="flat" cmpd="sng">
            <a:solidFill>
              <a:srgbClr val="CF1957"/>
            </a:solidFill>
            <a:prstDash val="solid"/>
            <a:round/>
            <a:headEnd type="none" w="med" len="med"/>
            <a:tailEnd type="triangle" w="med" len="med"/>
          </a:ln>
        </p:spPr>
      </p:cxnSp>
      <p:pic>
        <p:nvPicPr>
          <p:cNvPr id="257" name="Google Shape;257;p45"/>
          <p:cNvPicPr preferRelativeResize="0"/>
          <p:nvPr/>
        </p:nvPicPr>
        <p:blipFill rotWithShape="1">
          <a:blip r:embed="rId7">
            <a:alphaModFix/>
          </a:blip>
          <a:srcRect r="13584" b="44635"/>
          <a:stretch/>
        </p:blipFill>
        <p:spPr>
          <a:xfrm>
            <a:off x="6880288" y="4875450"/>
            <a:ext cx="971975" cy="1111790"/>
          </a:xfrm>
          <a:prstGeom prst="rect">
            <a:avLst/>
          </a:prstGeom>
          <a:noFill/>
          <a:ln>
            <a:noFill/>
          </a:ln>
        </p:spPr>
      </p:pic>
      <p:sp>
        <p:nvSpPr>
          <p:cNvPr id="258" name="Google Shape;258;p45"/>
          <p:cNvSpPr txBox="1"/>
          <p:nvPr/>
        </p:nvSpPr>
        <p:spPr>
          <a:xfrm>
            <a:off x="6880275" y="5824700"/>
            <a:ext cx="972000" cy="462000"/>
          </a:xfrm>
          <a:prstGeom prst="rect">
            <a:avLst/>
          </a:prstGeom>
          <a:solidFill>
            <a:srgbClr val="2E75B5"/>
          </a:solidFill>
          <a:ln>
            <a:noFill/>
          </a:ln>
        </p:spPr>
        <p:txBody>
          <a:bodyPr spcFirstLastPara="1" wrap="square" lIns="91425" tIns="91425" rIns="91425" bIns="91425" anchor="t" anchorCtr="0">
            <a:normAutofit fontScale="32500" lnSpcReduction="20000"/>
          </a:bodyPr>
          <a:lstStyle/>
          <a:p>
            <a:pPr marL="0" lvl="0" indent="0" algn="ctr" rtl="0">
              <a:lnSpc>
                <a:spcPct val="115000"/>
              </a:lnSpc>
              <a:spcBef>
                <a:spcPts val="1400"/>
              </a:spcBef>
              <a:spcAft>
                <a:spcPts val="400"/>
              </a:spcAft>
              <a:buClr>
                <a:srgbClr val="000000"/>
              </a:buClr>
              <a:buSzPct val="110000"/>
              <a:buFont typeface="Arial"/>
              <a:buNone/>
            </a:pPr>
            <a:r>
              <a:rPr lang="de-DE" sz="1000" b="1">
                <a:solidFill>
                  <a:srgbClr val="FFFFFF"/>
                </a:solidFill>
                <a:latin typeface="Avenir"/>
                <a:ea typeface="Avenir"/>
                <a:cs typeface="Avenir"/>
                <a:sym typeface="Avenir"/>
              </a:rPr>
              <a:t>Francesco Campi</a:t>
            </a:r>
            <a:endParaRPr sz="1000">
              <a:solidFill>
                <a:srgbClr val="FFFFFF"/>
              </a:solidFill>
              <a:latin typeface="Avenir"/>
              <a:ea typeface="Avenir"/>
              <a:cs typeface="Avenir"/>
              <a:sym typeface="Avenir"/>
            </a:endParaRPr>
          </a:p>
        </p:txBody>
      </p:sp>
      <p:cxnSp>
        <p:nvCxnSpPr>
          <p:cNvPr id="259" name="Google Shape;259;p45"/>
          <p:cNvCxnSpPr>
            <a:stCxn id="260" idx="2"/>
          </p:cNvCxnSpPr>
          <p:nvPr/>
        </p:nvCxnSpPr>
        <p:spPr>
          <a:xfrm>
            <a:off x="7914575" y="3660250"/>
            <a:ext cx="499500" cy="944100"/>
          </a:xfrm>
          <a:prstGeom prst="straightConnector1">
            <a:avLst/>
          </a:prstGeom>
          <a:noFill/>
          <a:ln w="38100" cap="flat" cmpd="sng">
            <a:solidFill>
              <a:srgbClr val="A0245A"/>
            </a:solidFill>
            <a:prstDash val="solid"/>
            <a:round/>
            <a:headEnd type="none" w="med" len="med"/>
            <a:tailEnd type="triangle" w="med" len="med"/>
          </a:ln>
        </p:spPr>
      </p:cxnSp>
      <p:sp>
        <p:nvSpPr>
          <p:cNvPr id="260" name="Google Shape;260;p45"/>
          <p:cNvSpPr/>
          <p:nvPr/>
        </p:nvSpPr>
        <p:spPr>
          <a:xfrm>
            <a:off x="7317425" y="2014750"/>
            <a:ext cx="1194300" cy="1645500"/>
          </a:xfrm>
          <a:prstGeom prst="rect">
            <a:avLst/>
          </a:prstGeom>
          <a:noFill/>
          <a:ln w="38100" cap="flat" cmpd="sng">
            <a:solidFill>
              <a:srgbClr val="A024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45"/>
          <p:cNvPicPr preferRelativeResize="0"/>
          <p:nvPr/>
        </p:nvPicPr>
        <p:blipFill rotWithShape="1">
          <a:blip r:embed="rId8">
            <a:alphaModFix/>
          </a:blip>
          <a:srcRect l="5815" t="1569" r="5806" b="1578"/>
          <a:stretch/>
        </p:blipFill>
        <p:spPr>
          <a:xfrm>
            <a:off x="7427749" y="2106787"/>
            <a:ext cx="971975" cy="1057800"/>
          </a:xfrm>
          <a:prstGeom prst="rect">
            <a:avLst/>
          </a:prstGeom>
          <a:noFill/>
          <a:ln>
            <a:noFill/>
          </a:ln>
        </p:spPr>
      </p:pic>
      <p:sp>
        <p:nvSpPr>
          <p:cNvPr id="262" name="Google Shape;262;p45"/>
          <p:cNvSpPr txBox="1"/>
          <p:nvPr/>
        </p:nvSpPr>
        <p:spPr>
          <a:xfrm>
            <a:off x="7427744" y="3129250"/>
            <a:ext cx="972000" cy="462000"/>
          </a:xfrm>
          <a:prstGeom prst="rect">
            <a:avLst/>
          </a:prstGeom>
          <a:solidFill>
            <a:srgbClr val="2E75B5"/>
          </a:solidFill>
          <a:ln>
            <a:noFill/>
          </a:ln>
        </p:spPr>
        <p:txBody>
          <a:bodyPr spcFirstLastPara="1" wrap="square" lIns="91425" tIns="91425" rIns="91425" bIns="91425" anchor="t" anchorCtr="0">
            <a:normAutofit fontScale="32500" lnSpcReduction="20000"/>
          </a:bodyPr>
          <a:lstStyle/>
          <a:p>
            <a:pPr marL="0" lvl="0" indent="0" algn="ctr" rtl="0">
              <a:lnSpc>
                <a:spcPct val="115000"/>
              </a:lnSpc>
              <a:spcBef>
                <a:spcPts val="1400"/>
              </a:spcBef>
              <a:spcAft>
                <a:spcPts val="400"/>
              </a:spcAft>
              <a:buClr>
                <a:srgbClr val="000000"/>
              </a:buClr>
              <a:buSzPct val="110000"/>
              <a:buFont typeface="Arial"/>
              <a:buNone/>
            </a:pPr>
            <a:r>
              <a:rPr lang="de-DE" sz="1000" b="1">
                <a:solidFill>
                  <a:srgbClr val="FFFFFF"/>
                </a:solidFill>
                <a:latin typeface="Avenir"/>
                <a:ea typeface="Avenir"/>
                <a:cs typeface="Avenir"/>
                <a:sym typeface="Avenir"/>
              </a:rPr>
              <a:t>Sabrina Benassou</a:t>
            </a:r>
            <a:endParaRPr sz="1000">
              <a:solidFill>
                <a:srgbClr val="FFFFFF"/>
              </a:solidFill>
              <a:latin typeface="Avenir"/>
              <a:ea typeface="Avenir"/>
              <a:cs typeface="Avenir"/>
              <a:sym typeface="Avenir"/>
            </a:endParaRPr>
          </a:p>
        </p:txBody>
      </p:sp>
      <p:grpSp>
        <p:nvGrpSpPr>
          <p:cNvPr id="263" name="Google Shape;263;p45"/>
          <p:cNvGrpSpPr/>
          <p:nvPr/>
        </p:nvGrpSpPr>
        <p:grpSpPr>
          <a:xfrm>
            <a:off x="4735213" y="4888375"/>
            <a:ext cx="972000" cy="1408150"/>
            <a:chOff x="6575475" y="3614275"/>
            <a:chExt cx="972000" cy="1408150"/>
          </a:xfrm>
        </p:grpSpPr>
        <p:pic>
          <p:nvPicPr>
            <p:cNvPr id="264" name="Google Shape;264;p45"/>
            <p:cNvPicPr preferRelativeResize="0"/>
            <p:nvPr/>
          </p:nvPicPr>
          <p:blipFill rotWithShape="1">
            <a:blip r:embed="rId9">
              <a:alphaModFix/>
            </a:blip>
            <a:srcRect t="7295"/>
            <a:stretch/>
          </p:blipFill>
          <p:spPr>
            <a:xfrm>
              <a:off x="6575475" y="3614275"/>
              <a:ext cx="971950" cy="958925"/>
            </a:xfrm>
            <a:prstGeom prst="rect">
              <a:avLst/>
            </a:prstGeom>
            <a:noFill/>
            <a:ln>
              <a:noFill/>
            </a:ln>
          </p:spPr>
        </p:pic>
        <p:sp>
          <p:nvSpPr>
            <p:cNvPr id="265" name="Google Shape;265;p45"/>
            <p:cNvSpPr txBox="1"/>
            <p:nvPr/>
          </p:nvSpPr>
          <p:spPr>
            <a:xfrm>
              <a:off x="6575475" y="4560425"/>
              <a:ext cx="972000" cy="462000"/>
            </a:xfrm>
            <a:prstGeom prst="rect">
              <a:avLst/>
            </a:prstGeom>
            <a:solidFill>
              <a:srgbClr val="2E75B5"/>
            </a:solidFill>
            <a:ln>
              <a:noFill/>
            </a:ln>
          </p:spPr>
          <p:txBody>
            <a:bodyPr spcFirstLastPara="1" wrap="square" lIns="91425" tIns="91425" rIns="91425" bIns="91425" anchor="t" anchorCtr="0">
              <a:normAutofit fontScale="32500" lnSpcReduction="20000"/>
            </a:bodyPr>
            <a:lstStyle/>
            <a:p>
              <a:pPr marL="0" lvl="0" indent="0" algn="ctr" rtl="0">
                <a:lnSpc>
                  <a:spcPct val="115000"/>
                </a:lnSpc>
                <a:spcBef>
                  <a:spcPts val="1400"/>
                </a:spcBef>
                <a:spcAft>
                  <a:spcPts val="400"/>
                </a:spcAft>
                <a:buClr>
                  <a:srgbClr val="000000"/>
                </a:buClr>
                <a:buSzPts val="1100"/>
                <a:buFont typeface="Arial"/>
                <a:buNone/>
              </a:pPr>
              <a:r>
                <a:rPr lang="de-DE" sz="1000" b="1">
                  <a:solidFill>
                    <a:srgbClr val="FFFFFF"/>
                  </a:solidFill>
                  <a:latin typeface="Avenir"/>
                  <a:ea typeface="Avenir"/>
                  <a:cs typeface="Avenir"/>
                  <a:sym typeface="Avenir"/>
                </a:rPr>
                <a:t>Isra Mekki</a:t>
              </a:r>
              <a:endParaRPr sz="1000">
                <a:solidFill>
                  <a:srgbClr val="FFFFFF"/>
                </a:solidFill>
                <a:latin typeface="Avenir"/>
                <a:ea typeface="Avenir"/>
                <a:cs typeface="Avenir"/>
                <a:sym typeface="Aveni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title"/>
          </p:nvPr>
        </p:nvSpPr>
        <p:spPr>
          <a:xfrm>
            <a:off x="838200" y="730229"/>
            <a:ext cx="2743200" cy="75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de-DE">
                <a:latin typeface="Avenir"/>
                <a:ea typeface="Avenir"/>
                <a:cs typeface="Avenir"/>
                <a:sym typeface="Avenir"/>
              </a:rPr>
              <a:t>Agenda</a:t>
            </a:r>
            <a:endParaRPr>
              <a:latin typeface="Avenir"/>
              <a:ea typeface="Avenir"/>
              <a:cs typeface="Avenir"/>
              <a:sym typeface="Avenir"/>
            </a:endParaRPr>
          </a:p>
        </p:txBody>
      </p:sp>
      <p:sp>
        <p:nvSpPr>
          <p:cNvPr id="564" name="Google Shape;564;p66"/>
          <p:cNvSpPr txBox="1">
            <a:spLocks noGrp="1"/>
          </p:cNvSpPr>
          <p:nvPr>
            <p:ph type="body" idx="1"/>
          </p:nvPr>
        </p:nvSpPr>
        <p:spPr>
          <a:xfrm>
            <a:off x="944380" y="1794503"/>
            <a:ext cx="8393100" cy="3930600"/>
          </a:xfrm>
          <a:prstGeom prst="rect">
            <a:avLst/>
          </a:prstGeom>
          <a:noFill/>
          <a:ln>
            <a:noFill/>
          </a:ln>
        </p:spPr>
        <p:txBody>
          <a:bodyPr spcFirstLastPara="1" wrap="square" lIns="91425" tIns="45700" rIns="91425" bIns="45700" anchor="t" anchorCtr="0">
            <a:normAutofit lnSpcReduction="10000"/>
          </a:bodyPr>
          <a:lstStyle/>
          <a:p>
            <a:pPr marL="514350" lvl="0" indent="-514350" algn="l" rtl="0">
              <a:lnSpc>
                <a:spcPct val="90000"/>
              </a:lnSpc>
              <a:spcBef>
                <a:spcPts val="1000"/>
              </a:spcBef>
              <a:spcAft>
                <a:spcPts val="0"/>
              </a:spcAft>
              <a:buSzPts val="2200"/>
              <a:buFont typeface="Play"/>
              <a:buAutoNum type="arabicPeriod"/>
            </a:pPr>
            <a:r>
              <a:rPr lang="de-DE" dirty="0" err="1">
                <a:latin typeface="Play"/>
                <a:ea typeface="Play"/>
                <a:cs typeface="Play"/>
                <a:sym typeface="Play"/>
              </a:rPr>
              <a:t>Introduction</a:t>
            </a:r>
            <a:r>
              <a:rPr lang="de-DE" dirty="0">
                <a:latin typeface="Play"/>
                <a:ea typeface="Play"/>
                <a:cs typeface="Play"/>
                <a:sym typeface="Play"/>
              </a:rPr>
              <a:t> </a:t>
            </a:r>
            <a:r>
              <a:rPr lang="de-DE" dirty="0" err="1">
                <a:latin typeface="Play"/>
                <a:ea typeface="Play"/>
                <a:cs typeface="Play"/>
                <a:sym typeface="Play"/>
              </a:rPr>
              <a:t>to</a:t>
            </a:r>
            <a:r>
              <a:rPr lang="de-DE" dirty="0">
                <a:latin typeface="Play"/>
                <a:ea typeface="Play"/>
                <a:cs typeface="Play"/>
                <a:sym typeface="Play"/>
              </a:rPr>
              <a:t> </a:t>
            </a:r>
            <a:r>
              <a:rPr lang="de-DE" dirty="0" err="1">
                <a:latin typeface="Play"/>
                <a:ea typeface="Play"/>
                <a:cs typeface="Play"/>
                <a:sym typeface="Play"/>
              </a:rPr>
              <a:t>eXplainable</a:t>
            </a:r>
            <a:r>
              <a:rPr lang="de-DE" dirty="0">
                <a:latin typeface="Play"/>
                <a:ea typeface="Play"/>
                <a:cs typeface="Play"/>
                <a:sym typeface="Play"/>
              </a:rPr>
              <a:t> AI (XAI)</a:t>
            </a:r>
            <a:endParaRPr dirty="0">
              <a:latin typeface="Play"/>
              <a:ea typeface="Play"/>
              <a:cs typeface="Play"/>
              <a:sym typeface="Play"/>
            </a:endParaRPr>
          </a:p>
          <a:p>
            <a:pPr marL="514350" lvl="0" indent="-514350" algn="l" rtl="0">
              <a:spcBef>
                <a:spcPts val="1000"/>
              </a:spcBef>
              <a:spcAft>
                <a:spcPts val="0"/>
              </a:spcAft>
              <a:buClr>
                <a:schemeClr val="accent1"/>
              </a:buClr>
              <a:buSzPts val="2200"/>
              <a:buAutoNum type="arabicPeriod"/>
            </a:pPr>
            <a:r>
              <a:rPr lang="de-DE" dirty="0">
                <a:solidFill>
                  <a:schemeClr val="accent1"/>
                </a:solidFill>
                <a:latin typeface="Play"/>
                <a:ea typeface="Play"/>
                <a:cs typeface="Play"/>
                <a:sym typeface="Play"/>
              </a:rPr>
              <a:t>Track 1: XAI </a:t>
            </a:r>
            <a:r>
              <a:rPr lang="de-DE" dirty="0" err="1">
                <a:solidFill>
                  <a:schemeClr val="accent1"/>
                </a:solidFill>
                <a:latin typeface="Play"/>
                <a:ea typeface="Play"/>
                <a:cs typeface="Play"/>
                <a:sym typeface="Play"/>
              </a:rPr>
              <a:t>for</a:t>
            </a:r>
            <a:r>
              <a:rPr lang="de-DE" dirty="0">
                <a:solidFill>
                  <a:schemeClr val="accent1"/>
                </a:solidFill>
                <a:latin typeface="Play"/>
                <a:ea typeface="Play"/>
                <a:cs typeface="Play"/>
                <a:sym typeface="Play"/>
              </a:rPr>
              <a:t> Random Forests</a:t>
            </a:r>
            <a:endParaRPr dirty="0">
              <a:solidFill>
                <a:schemeClr val="accent1"/>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agnostic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Perm. Feature </a:t>
            </a:r>
            <a:r>
              <a:rPr lang="de-DE" sz="1900" dirty="0" err="1">
                <a:solidFill>
                  <a:schemeClr val="accent3"/>
                </a:solidFill>
                <a:latin typeface="Play"/>
                <a:ea typeface="Play"/>
                <a:cs typeface="Play"/>
                <a:sym typeface="Play"/>
              </a:rPr>
              <a:t>Importance</a:t>
            </a:r>
            <a:r>
              <a:rPr lang="de-DE" sz="1900" dirty="0">
                <a:solidFill>
                  <a:schemeClr val="accent3"/>
                </a:solidFill>
                <a:latin typeface="Play"/>
                <a:ea typeface="Play"/>
                <a:cs typeface="Play"/>
                <a:sym typeface="Play"/>
              </a:rPr>
              <a:t>, LIME, SHAP</a:t>
            </a:r>
            <a:endParaRPr sz="1900" dirty="0">
              <a:solidFill>
                <a:schemeClr val="accent3"/>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specific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Forest </a:t>
            </a:r>
            <a:r>
              <a:rPr lang="de-DE" sz="1900" dirty="0" err="1">
                <a:solidFill>
                  <a:schemeClr val="accent3"/>
                </a:solidFill>
                <a:latin typeface="Play"/>
                <a:ea typeface="Play"/>
                <a:cs typeface="Play"/>
                <a:sym typeface="Play"/>
              </a:rPr>
              <a:t>Guided</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Clstering</a:t>
            </a:r>
            <a:endParaRPr sz="1900" dirty="0">
              <a:solidFill>
                <a:schemeClr val="accent3"/>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err="1">
                <a:solidFill>
                  <a:schemeClr val="accent3"/>
                </a:solidFill>
                <a:latin typeface="Play"/>
                <a:ea typeface="Play"/>
                <a:cs typeface="Play"/>
                <a:sym typeface="Play"/>
              </a:rPr>
              <a:t>Comparison</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of</a:t>
            </a:r>
            <a:r>
              <a:rPr lang="de-DE" sz="1900" dirty="0">
                <a:solidFill>
                  <a:schemeClr val="accent3"/>
                </a:solidFill>
                <a:latin typeface="Play"/>
                <a:ea typeface="Play"/>
                <a:cs typeface="Play"/>
                <a:sym typeface="Play"/>
              </a:rPr>
              <a:t> XAI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for</a:t>
            </a:r>
            <a:r>
              <a:rPr lang="de-DE" sz="1900" dirty="0">
                <a:solidFill>
                  <a:schemeClr val="accent3"/>
                </a:solidFill>
                <a:latin typeface="Play"/>
                <a:ea typeface="Play"/>
                <a:cs typeface="Play"/>
                <a:sym typeface="Play"/>
              </a:rPr>
              <a:t> Random Forest </a:t>
            </a:r>
            <a:r>
              <a:rPr lang="de-DE" sz="1900" dirty="0" err="1">
                <a:solidFill>
                  <a:schemeClr val="accent3"/>
                </a:solidFill>
                <a:latin typeface="Play"/>
                <a:ea typeface="Play"/>
                <a:cs typeface="Play"/>
                <a:sym typeface="Play"/>
              </a:rPr>
              <a:t>models</a:t>
            </a:r>
            <a:endParaRPr sz="1900" dirty="0">
              <a:solidFill>
                <a:schemeClr val="accent3"/>
              </a:solidFill>
              <a:latin typeface="Play"/>
              <a:ea typeface="Play"/>
              <a:cs typeface="Play"/>
              <a:sym typeface="Play"/>
            </a:endParaRPr>
          </a:p>
          <a:p>
            <a:pPr marL="498475" lvl="0" indent="0" algn="l" rtl="0">
              <a:spcBef>
                <a:spcPts val="1000"/>
              </a:spcBef>
              <a:spcAft>
                <a:spcPts val="0"/>
              </a:spcAft>
              <a:buNone/>
            </a:pPr>
            <a:r>
              <a:rPr lang="de-DE" dirty="0">
                <a:solidFill>
                  <a:schemeClr val="accent1"/>
                </a:solidFill>
                <a:latin typeface="Play"/>
                <a:ea typeface="Play"/>
                <a:cs typeface="Play"/>
                <a:sym typeface="Play"/>
              </a:rPr>
              <a:t>Track 2: XAI </a:t>
            </a:r>
            <a:r>
              <a:rPr lang="de-DE" dirty="0" err="1">
                <a:solidFill>
                  <a:schemeClr val="accent1"/>
                </a:solidFill>
                <a:latin typeface="Play"/>
                <a:ea typeface="Play"/>
                <a:cs typeface="Play"/>
                <a:sym typeface="Play"/>
              </a:rPr>
              <a:t>for</a:t>
            </a:r>
            <a:r>
              <a:rPr lang="de-DE" dirty="0">
                <a:solidFill>
                  <a:schemeClr val="accent1"/>
                </a:solidFill>
                <a:latin typeface="Play"/>
                <a:ea typeface="Play"/>
                <a:cs typeface="Play"/>
                <a:sym typeface="Play"/>
              </a:rPr>
              <a:t> CNNs</a:t>
            </a:r>
            <a:endParaRPr dirty="0">
              <a:solidFill>
                <a:schemeClr val="accent1"/>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agnostic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LIME, SHAP</a:t>
            </a:r>
            <a:endParaRPr sz="1900" dirty="0">
              <a:solidFill>
                <a:schemeClr val="accent3"/>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specific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Grad-CAM</a:t>
            </a:r>
            <a:endParaRPr sz="1900" dirty="0">
              <a:solidFill>
                <a:schemeClr val="accent3"/>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err="1">
                <a:solidFill>
                  <a:schemeClr val="accent3"/>
                </a:solidFill>
                <a:latin typeface="Play"/>
                <a:ea typeface="Play"/>
                <a:cs typeface="Play"/>
                <a:sym typeface="Play"/>
              </a:rPr>
              <a:t>Comparison</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of</a:t>
            </a:r>
            <a:r>
              <a:rPr lang="de-DE" sz="1900" dirty="0">
                <a:solidFill>
                  <a:schemeClr val="accent3"/>
                </a:solidFill>
                <a:latin typeface="Play"/>
                <a:ea typeface="Play"/>
                <a:cs typeface="Play"/>
                <a:sym typeface="Play"/>
              </a:rPr>
              <a:t> XAI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for</a:t>
            </a:r>
            <a:r>
              <a:rPr lang="de-DE" sz="1900" dirty="0">
                <a:solidFill>
                  <a:schemeClr val="accent3"/>
                </a:solidFill>
                <a:latin typeface="Play"/>
                <a:ea typeface="Play"/>
                <a:cs typeface="Play"/>
                <a:sym typeface="Play"/>
              </a:rPr>
              <a:t> CNN </a:t>
            </a:r>
            <a:r>
              <a:rPr lang="de-DE" sz="1900" dirty="0" err="1">
                <a:solidFill>
                  <a:schemeClr val="accent3"/>
                </a:solidFill>
                <a:latin typeface="Play"/>
                <a:ea typeface="Play"/>
                <a:cs typeface="Play"/>
                <a:sym typeface="Play"/>
              </a:rPr>
              <a:t>models</a:t>
            </a:r>
            <a:endParaRPr sz="1900" dirty="0">
              <a:latin typeface="Play"/>
              <a:ea typeface="Play"/>
              <a:cs typeface="Play"/>
              <a:sym typeface="Play"/>
            </a:endParaRPr>
          </a:p>
          <a:p>
            <a:pPr marL="514350" lvl="0" indent="-514350" algn="l" rtl="0">
              <a:spcBef>
                <a:spcPts val="1000"/>
              </a:spcBef>
              <a:spcAft>
                <a:spcPts val="0"/>
              </a:spcAft>
              <a:buSzPts val="2200"/>
              <a:buFont typeface="+mj-lt"/>
              <a:buAutoNum type="arabicPeriod" startAt="3"/>
            </a:pPr>
            <a:r>
              <a:rPr lang="de-DE" dirty="0">
                <a:latin typeface="Play"/>
                <a:ea typeface="Play"/>
                <a:cs typeface="Play"/>
                <a:sym typeface="Play"/>
              </a:rPr>
              <a:t>Wrap-Up</a:t>
            </a:r>
            <a:endParaRPr dirty="0">
              <a:latin typeface="Play"/>
              <a:ea typeface="Play"/>
              <a:cs typeface="Play"/>
              <a:sym typeface="Play"/>
            </a:endParaRPr>
          </a:p>
        </p:txBody>
      </p:sp>
      <p:sp>
        <p:nvSpPr>
          <p:cNvPr id="565" name="Google Shape;565;p66"/>
          <p:cNvSpPr/>
          <p:nvPr/>
        </p:nvSpPr>
        <p:spPr>
          <a:xfrm>
            <a:off x="5094400" y="278320"/>
            <a:ext cx="5325900" cy="843000"/>
          </a:xfrm>
          <a:prstGeom prst="roundRect">
            <a:avLst>
              <a:gd name="adj" fmla="val 16667"/>
            </a:avLst>
          </a:prstGeom>
          <a:solidFill>
            <a:srgbClr val="F3F3F3"/>
          </a:solidFill>
          <a:ln w="28575" cap="flat" cmpd="sng">
            <a:solidFill>
              <a:srgbClr val="13C7F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800">
                <a:solidFill>
                  <a:schemeClr val="dk1"/>
                </a:solidFill>
                <a:latin typeface="Play"/>
                <a:ea typeface="Play"/>
                <a:cs typeface="Play"/>
                <a:sym typeface="Play"/>
              </a:rPr>
              <a:t>You will move you now into separate breakout sessions with your tutors! </a:t>
            </a:r>
            <a:endParaRPr sz="1800">
              <a:solidFill>
                <a:schemeClr val="dk1"/>
              </a:solidFill>
              <a:latin typeface="Play"/>
              <a:ea typeface="Play"/>
              <a:cs typeface="Play"/>
              <a:sym typeface="Play"/>
            </a:endParaRPr>
          </a:p>
        </p:txBody>
      </p:sp>
      <p:sp>
        <p:nvSpPr>
          <p:cNvPr id="566" name="Google Shape;566;p66"/>
          <p:cNvSpPr txBox="1"/>
          <p:nvPr/>
        </p:nvSpPr>
        <p:spPr>
          <a:xfrm>
            <a:off x="7308850" y="3834825"/>
            <a:ext cx="50043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2800">
                <a:solidFill>
                  <a:schemeClr val="accent1"/>
                </a:solidFill>
                <a:latin typeface="Play"/>
                <a:ea typeface="Play"/>
                <a:cs typeface="Play"/>
                <a:sym typeface="Play"/>
              </a:rPr>
              <a:t>GitHub Repository:</a:t>
            </a:r>
            <a:endParaRPr sz="2800">
              <a:solidFill>
                <a:schemeClr val="accent1"/>
              </a:solidFill>
              <a:latin typeface="Play"/>
              <a:ea typeface="Play"/>
              <a:cs typeface="Play"/>
              <a:sym typeface="Play"/>
            </a:endParaRPr>
          </a:p>
          <a:p>
            <a:pPr marL="0" lvl="0" indent="0" algn="ctr" rtl="0">
              <a:spcBef>
                <a:spcPts val="0"/>
              </a:spcBef>
              <a:spcAft>
                <a:spcPts val="0"/>
              </a:spcAft>
              <a:buNone/>
            </a:pPr>
            <a:r>
              <a:rPr lang="de-DE" sz="2400">
                <a:solidFill>
                  <a:schemeClr val="accent1"/>
                </a:solidFill>
                <a:latin typeface="Play"/>
                <a:ea typeface="Play"/>
                <a:cs typeface="Play"/>
                <a:sym typeface="Play"/>
              </a:rPr>
              <a:t>https://tinyurl.com/2uta6rdf</a:t>
            </a:r>
            <a:endParaRPr sz="2400">
              <a:solidFill>
                <a:schemeClr val="accent1"/>
              </a:solidFill>
              <a:latin typeface="Play"/>
              <a:ea typeface="Play"/>
              <a:cs typeface="Play"/>
              <a:sym typeface="Play"/>
            </a:endParaRPr>
          </a:p>
        </p:txBody>
      </p:sp>
      <p:pic>
        <p:nvPicPr>
          <p:cNvPr id="567" name="Google Shape;567;p66"/>
          <p:cNvPicPr preferRelativeResize="0"/>
          <p:nvPr/>
        </p:nvPicPr>
        <p:blipFill>
          <a:blip r:embed="rId3">
            <a:alphaModFix/>
          </a:blip>
          <a:stretch>
            <a:fillRect/>
          </a:stretch>
        </p:blipFill>
        <p:spPr>
          <a:xfrm>
            <a:off x="9028775" y="4820025"/>
            <a:ext cx="1564450" cy="1547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8"/>
          <p:cNvSpPr txBox="1">
            <a:spLocks noGrp="1"/>
          </p:cNvSpPr>
          <p:nvPr>
            <p:ph type="title"/>
          </p:nvPr>
        </p:nvSpPr>
        <p:spPr>
          <a:xfrm>
            <a:off x="838200" y="730229"/>
            <a:ext cx="2743200" cy="75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de-DE">
                <a:latin typeface="Avenir"/>
                <a:ea typeface="Avenir"/>
                <a:cs typeface="Avenir"/>
                <a:sym typeface="Avenir"/>
              </a:rPr>
              <a:t>Agenda</a:t>
            </a:r>
            <a:endParaRPr>
              <a:latin typeface="Avenir"/>
              <a:ea typeface="Avenir"/>
              <a:cs typeface="Avenir"/>
              <a:sym typeface="Avenir"/>
            </a:endParaRPr>
          </a:p>
        </p:txBody>
      </p:sp>
      <p:sp>
        <p:nvSpPr>
          <p:cNvPr id="582" name="Google Shape;582;p68"/>
          <p:cNvSpPr txBox="1">
            <a:spLocks noGrp="1"/>
          </p:cNvSpPr>
          <p:nvPr>
            <p:ph type="body" idx="1"/>
          </p:nvPr>
        </p:nvSpPr>
        <p:spPr>
          <a:xfrm>
            <a:off x="944380" y="1794503"/>
            <a:ext cx="8393100" cy="3930600"/>
          </a:xfrm>
          <a:prstGeom prst="rect">
            <a:avLst/>
          </a:prstGeom>
          <a:noFill/>
          <a:ln>
            <a:noFill/>
          </a:ln>
        </p:spPr>
        <p:txBody>
          <a:bodyPr spcFirstLastPara="1" wrap="square" lIns="91425" tIns="45700" rIns="91425" bIns="45700" anchor="t" anchorCtr="0">
            <a:normAutofit lnSpcReduction="10000"/>
          </a:bodyPr>
          <a:lstStyle/>
          <a:p>
            <a:pPr marL="514350" lvl="0" indent="-514350" algn="l" rtl="0">
              <a:lnSpc>
                <a:spcPct val="90000"/>
              </a:lnSpc>
              <a:spcBef>
                <a:spcPts val="1000"/>
              </a:spcBef>
              <a:spcAft>
                <a:spcPts val="0"/>
              </a:spcAft>
              <a:buSzPts val="2200"/>
              <a:buFont typeface="Play"/>
              <a:buAutoNum type="arabicPeriod"/>
            </a:pPr>
            <a:r>
              <a:rPr lang="de-DE" dirty="0" err="1">
                <a:latin typeface="Play"/>
                <a:ea typeface="Play"/>
                <a:cs typeface="Play"/>
                <a:sym typeface="Play"/>
              </a:rPr>
              <a:t>Introduction</a:t>
            </a:r>
            <a:r>
              <a:rPr lang="de-DE" dirty="0">
                <a:latin typeface="Play"/>
                <a:ea typeface="Play"/>
                <a:cs typeface="Play"/>
                <a:sym typeface="Play"/>
              </a:rPr>
              <a:t> </a:t>
            </a:r>
            <a:r>
              <a:rPr lang="de-DE" dirty="0" err="1">
                <a:latin typeface="Play"/>
                <a:ea typeface="Play"/>
                <a:cs typeface="Play"/>
                <a:sym typeface="Play"/>
              </a:rPr>
              <a:t>to</a:t>
            </a:r>
            <a:r>
              <a:rPr lang="de-DE" dirty="0">
                <a:latin typeface="Play"/>
                <a:ea typeface="Play"/>
                <a:cs typeface="Play"/>
                <a:sym typeface="Play"/>
              </a:rPr>
              <a:t> </a:t>
            </a:r>
            <a:r>
              <a:rPr lang="de-DE" dirty="0" err="1">
                <a:latin typeface="Play"/>
                <a:ea typeface="Play"/>
                <a:cs typeface="Play"/>
                <a:sym typeface="Play"/>
              </a:rPr>
              <a:t>eXplainable</a:t>
            </a:r>
            <a:r>
              <a:rPr lang="de-DE" dirty="0">
                <a:latin typeface="Play"/>
                <a:ea typeface="Play"/>
                <a:cs typeface="Play"/>
                <a:sym typeface="Play"/>
              </a:rPr>
              <a:t> AI (XAI)</a:t>
            </a:r>
            <a:endParaRPr dirty="0">
              <a:latin typeface="Play"/>
              <a:ea typeface="Play"/>
              <a:cs typeface="Play"/>
              <a:sym typeface="Play"/>
            </a:endParaRPr>
          </a:p>
          <a:p>
            <a:pPr marL="514350" lvl="0" indent="-514350" algn="l" rtl="0">
              <a:spcBef>
                <a:spcPts val="1000"/>
              </a:spcBef>
              <a:spcAft>
                <a:spcPts val="0"/>
              </a:spcAft>
              <a:buSzPts val="2200"/>
              <a:buAutoNum type="arabicPeriod"/>
            </a:pPr>
            <a:r>
              <a:rPr lang="de-DE" dirty="0">
                <a:latin typeface="Play"/>
                <a:ea typeface="Play"/>
                <a:cs typeface="Play"/>
                <a:sym typeface="Play"/>
              </a:rPr>
              <a:t>Track 1: XAI </a:t>
            </a:r>
            <a:r>
              <a:rPr lang="de-DE" dirty="0" err="1">
                <a:latin typeface="Play"/>
                <a:ea typeface="Play"/>
                <a:cs typeface="Play"/>
                <a:sym typeface="Play"/>
              </a:rPr>
              <a:t>for</a:t>
            </a:r>
            <a:r>
              <a:rPr lang="de-DE" dirty="0">
                <a:latin typeface="Play"/>
                <a:ea typeface="Play"/>
                <a:cs typeface="Play"/>
                <a:sym typeface="Play"/>
              </a:rPr>
              <a:t> Random Forests</a:t>
            </a:r>
            <a:endParaRPr dirty="0">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agnostic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Perm. Feature </a:t>
            </a:r>
            <a:r>
              <a:rPr lang="de-DE" sz="1900" dirty="0" err="1">
                <a:solidFill>
                  <a:schemeClr val="accent3"/>
                </a:solidFill>
                <a:latin typeface="Play"/>
                <a:ea typeface="Play"/>
                <a:cs typeface="Play"/>
                <a:sym typeface="Play"/>
              </a:rPr>
              <a:t>Importance</a:t>
            </a:r>
            <a:r>
              <a:rPr lang="de-DE" sz="1900" dirty="0">
                <a:solidFill>
                  <a:schemeClr val="accent3"/>
                </a:solidFill>
                <a:latin typeface="Play"/>
                <a:ea typeface="Play"/>
                <a:cs typeface="Play"/>
                <a:sym typeface="Play"/>
              </a:rPr>
              <a:t>, LIME, SHAP</a:t>
            </a:r>
            <a:endParaRPr sz="1900" dirty="0">
              <a:solidFill>
                <a:schemeClr val="accent3"/>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specific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Forest </a:t>
            </a:r>
            <a:r>
              <a:rPr lang="de-DE" sz="1900" dirty="0" err="1">
                <a:solidFill>
                  <a:schemeClr val="accent3"/>
                </a:solidFill>
                <a:latin typeface="Play"/>
                <a:ea typeface="Play"/>
                <a:cs typeface="Play"/>
                <a:sym typeface="Play"/>
              </a:rPr>
              <a:t>Guided</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Clstering</a:t>
            </a:r>
            <a:endParaRPr sz="1900" dirty="0">
              <a:solidFill>
                <a:schemeClr val="accent3"/>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err="1">
                <a:solidFill>
                  <a:schemeClr val="accent3"/>
                </a:solidFill>
                <a:latin typeface="Play"/>
                <a:ea typeface="Play"/>
                <a:cs typeface="Play"/>
                <a:sym typeface="Play"/>
              </a:rPr>
              <a:t>Comparison</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of</a:t>
            </a:r>
            <a:r>
              <a:rPr lang="de-DE" sz="1900" dirty="0">
                <a:solidFill>
                  <a:schemeClr val="accent3"/>
                </a:solidFill>
                <a:latin typeface="Play"/>
                <a:ea typeface="Play"/>
                <a:cs typeface="Play"/>
                <a:sym typeface="Play"/>
              </a:rPr>
              <a:t> XAI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for</a:t>
            </a:r>
            <a:r>
              <a:rPr lang="de-DE" sz="1900" dirty="0">
                <a:solidFill>
                  <a:schemeClr val="accent3"/>
                </a:solidFill>
                <a:latin typeface="Play"/>
                <a:ea typeface="Play"/>
                <a:cs typeface="Play"/>
                <a:sym typeface="Play"/>
              </a:rPr>
              <a:t> Random Forest </a:t>
            </a:r>
            <a:r>
              <a:rPr lang="de-DE" sz="1900" dirty="0" err="1">
                <a:solidFill>
                  <a:schemeClr val="accent3"/>
                </a:solidFill>
                <a:latin typeface="Play"/>
                <a:ea typeface="Play"/>
                <a:cs typeface="Play"/>
                <a:sym typeface="Play"/>
              </a:rPr>
              <a:t>models</a:t>
            </a:r>
            <a:endParaRPr sz="1900" dirty="0">
              <a:solidFill>
                <a:schemeClr val="accent3"/>
              </a:solidFill>
              <a:latin typeface="Play"/>
              <a:ea typeface="Play"/>
              <a:cs typeface="Play"/>
              <a:sym typeface="Play"/>
            </a:endParaRPr>
          </a:p>
          <a:p>
            <a:pPr marL="498475" lvl="0" indent="0" algn="l" rtl="0">
              <a:spcBef>
                <a:spcPts val="1000"/>
              </a:spcBef>
              <a:spcAft>
                <a:spcPts val="0"/>
              </a:spcAft>
              <a:buNone/>
            </a:pPr>
            <a:r>
              <a:rPr lang="de-DE" dirty="0">
                <a:latin typeface="Play"/>
                <a:ea typeface="Play"/>
                <a:cs typeface="Play"/>
                <a:sym typeface="Play"/>
              </a:rPr>
              <a:t>Track 2: XAI </a:t>
            </a:r>
            <a:r>
              <a:rPr lang="de-DE" dirty="0" err="1">
                <a:latin typeface="Play"/>
                <a:ea typeface="Play"/>
                <a:cs typeface="Play"/>
                <a:sym typeface="Play"/>
              </a:rPr>
              <a:t>for</a:t>
            </a:r>
            <a:r>
              <a:rPr lang="de-DE" dirty="0">
                <a:latin typeface="Play"/>
                <a:ea typeface="Play"/>
                <a:cs typeface="Play"/>
                <a:sym typeface="Play"/>
              </a:rPr>
              <a:t> CNNs</a:t>
            </a:r>
            <a:endParaRPr dirty="0">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agnostic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LIME, SHAP</a:t>
            </a:r>
            <a:endParaRPr sz="1900" dirty="0">
              <a:solidFill>
                <a:schemeClr val="accent3"/>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specific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Grad-CAM</a:t>
            </a:r>
            <a:endParaRPr sz="1900" dirty="0">
              <a:solidFill>
                <a:schemeClr val="accent3"/>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err="1">
                <a:solidFill>
                  <a:schemeClr val="accent3"/>
                </a:solidFill>
                <a:latin typeface="Play"/>
                <a:ea typeface="Play"/>
                <a:cs typeface="Play"/>
                <a:sym typeface="Play"/>
              </a:rPr>
              <a:t>Comparison</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of</a:t>
            </a:r>
            <a:r>
              <a:rPr lang="de-DE" sz="1900" dirty="0">
                <a:solidFill>
                  <a:schemeClr val="accent3"/>
                </a:solidFill>
                <a:latin typeface="Play"/>
                <a:ea typeface="Play"/>
                <a:cs typeface="Play"/>
                <a:sym typeface="Play"/>
              </a:rPr>
              <a:t> XAI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for</a:t>
            </a:r>
            <a:r>
              <a:rPr lang="de-DE" sz="1900" dirty="0">
                <a:solidFill>
                  <a:schemeClr val="accent3"/>
                </a:solidFill>
                <a:latin typeface="Play"/>
                <a:ea typeface="Play"/>
                <a:cs typeface="Play"/>
                <a:sym typeface="Play"/>
              </a:rPr>
              <a:t> CNN </a:t>
            </a:r>
            <a:r>
              <a:rPr lang="de-DE" sz="1900" dirty="0" err="1">
                <a:solidFill>
                  <a:schemeClr val="accent3"/>
                </a:solidFill>
                <a:latin typeface="Play"/>
                <a:ea typeface="Play"/>
                <a:cs typeface="Play"/>
                <a:sym typeface="Play"/>
              </a:rPr>
              <a:t>models</a:t>
            </a:r>
            <a:endParaRPr sz="1900" dirty="0">
              <a:latin typeface="Play"/>
              <a:ea typeface="Play"/>
              <a:cs typeface="Play"/>
              <a:sym typeface="Play"/>
            </a:endParaRPr>
          </a:p>
          <a:p>
            <a:pPr marL="514350" lvl="0" indent="-514350" algn="l" rtl="0">
              <a:spcBef>
                <a:spcPts val="1000"/>
              </a:spcBef>
              <a:spcAft>
                <a:spcPts val="0"/>
              </a:spcAft>
              <a:buClr>
                <a:schemeClr val="accent1"/>
              </a:buClr>
              <a:buSzPts val="2200"/>
              <a:buFont typeface="+mj-lt"/>
              <a:buAutoNum type="arabicPeriod" startAt="3"/>
            </a:pPr>
            <a:r>
              <a:rPr lang="de-DE" dirty="0">
                <a:solidFill>
                  <a:schemeClr val="accent1"/>
                </a:solidFill>
                <a:latin typeface="Play"/>
                <a:ea typeface="Play"/>
                <a:cs typeface="Play"/>
                <a:sym typeface="Play"/>
              </a:rPr>
              <a:t>Wrap-Up</a:t>
            </a:r>
            <a:endParaRPr dirty="0">
              <a:solidFill>
                <a:schemeClr val="accent1"/>
              </a:solidFill>
              <a:latin typeface="Play"/>
              <a:ea typeface="Play"/>
              <a:cs typeface="Play"/>
              <a:sym typeface="Pl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9"/>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Wrap-Up</a:t>
            </a:r>
            <a:endParaRPr>
              <a:latin typeface="Play"/>
              <a:ea typeface="Play"/>
              <a:cs typeface="Play"/>
              <a:sym typeface="Play"/>
            </a:endParaRPr>
          </a:p>
        </p:txBody>
      </p:sp>
      <p:sp>
        <p:nvSpPr>
          <p:cNvPr id="588" name="Google Shape;588;p69"/>
          <p:cNvSpPr txBox="1">
            <a:spLocks noGrp="1"/>
          </p:cNvSpPr>
          <p:nvPr>
            <p:ph type="body" idx="2"/>
          </p:nvPr>
        </p:nvSpPr>
        <p:spPr>
          <a:xfrm>
            <a:off x="838200" y="13354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a:latin typeface="Play"/>
                <a:ea typeface="Play"/>
                <a:cs typeface="Play"/>
                <a:sym typeface="Play"/>
              </a:rPr>
              <a:t>Survey</a:t>
            </a:r>
            <a:endParaRPr>
              <a:latin typeface="Play"/>
              <a:ea typeface="Play"/>
              <a:cs typeface="Play"/>
              <a:sym typeface="Play"/>
            </a:endParaRPr>
          </a:p>
        </p:txBody>
      </p:sp>
      <p:pic>
        <p:nvPicPr>
          <p:cNvPr id="589" name="Google Shape;589;p69"/>
          <p:cNvPicPr preferRelativeResize="0"/>
          <p:nvPr/>
        </p:nvPicPr>
        <p:blipFill rotWithShape="1">
          <a:blip r:embed="rId3">
            <a:alphaModFix/>
          </a:blip>
          <a:srcRect/>
          <a:stretch/>
        </p:blipFill>
        <p:spPr>
          <a:xfrm>
            <a:off x="9175300" y="3136100"/>
            <a:ext cx="2323200" cy="2912675"/>
          </a:xfrm>
          <a:prstGeom prst="rect">
            <a:avLst/>
          </a:prstGeom>
          <a:noFill/>
          <a:ln>
            <a:noFill/>
          </a:ln>
        </p:spPr>
      </p:pic>
      <p:sp>
        <p:nvSpPr>
          <p:cNvPr id="590" name="Google Shape;590;p69"/>
          <p:cNvSpPr txBox="1"/>
          <p:nvPr/>
        </p:nvSpPr>
        <p:spPr>
          <a:xfrm>
            <a:off x="8913250" y="2471800"/>
            <a:ext cx="28473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2600">
                <a:solidFill>
                  <a:schemeClr val="dk1"/>
                </a:solidFill>
                <a:latin typeface="Play"/>
                <a:ea typeface="Play"/>
                <a:cs typeface="Play"/>
                <a:sym typeface="Play"/>
              </a:rPr>
              <a:t>Further Reading</a:t>
            </a:r>
            <a:endParaRPr sz="2600">
              <a:solidFill>
                <a:schemeClr val="dk1"/>
              </a:solidFill>
              <a:latin typeface="Play"/>
              <a:ea typeface="Play"/>
              <a:cs typeface="Play"/>
              <a:sym typeface="Play"/>
            </a:endParaRPr>
          </a:p>
        </p:txBody>
      </p:sp>
      <p:sp>
        <p:nvSpPr>
          <p:cNvPr id="591" name="Google Shape;591;p69"/>
          <p:cNvSpPr txBox="1"/>
          <p:nvPr/>
        </p:nvSpPr>
        <p:spPr>
          <a:xfrm>
            <a:off x="4001225" y="2471800"/>
            <a:ext cx="43884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2600">
                <a:solidFill>
                  <a:schemeClr val="dk1"/>
                </a:solidFill>
                <a:latin typeface="Play"/>
                <a:ea typeface="Play"/>
                <a:cs typeface="Play"/>
                <a:sym typeface="Play"/>
              </a:rPr>
              <a:t>Further Tutorials:</a:t>
            </a:r>
            <a:endParaRPr sz="2600">
              <a:solidFill>
                <a:schemeClr val="dk1"/>
              </a:solidFill>
              <a:latin typeface="Play"/>
              <a:ea typeface="Play"/>
              <a:cs typeface="Play"/>
              <a:sym typeface="Play"/>
            </a:endParaRPr>
          </a:p>
          <a:p>
            <a:pPr marL="0" lvl="0" indent="0" algn="ctr" rtl="0">
              <a:spcBef>
                <a:spcPts val="0"/>
              </a:spcBef>
              <a:spcAft>
                <a:spcPts val="0"/>
              </a:spcAft>
              <a:buNone/>
            </a:pPr>
            <a:r>
              <a:rPr lang="de-DE" sz="2000">
                <a:solidFill>
                  <a:schemeClr val="dk1"/>
                </a:solidFill>
                <a:latin typeface="Play"/>
                <a:ea typeface="Play"/>
                <a:cs typeface="Play"/>
                <a:sym typeface="Play"/>
              </a:rPr>
              <a:t>XAI for Transformers</a:t>
            </a:r>
            <a:endParaRPr sz="2000">
              <a:solidFill>
                <a:schemeClr val="dk1"/>
              </a:solidFill>
              <a:latin typeface="Play"/>
              <a:ea typeface="Play"/>
              <a:cs typeface="Play"/>
              <a:sym typeface="Play"/>
            </a:endParaRPr>
          </a:p>
        </p:txBody>
      </p:sp>
      <p:sp>
        <p:nvSpPr>
          <p:cNvPr id="592" name="Google Shape;592;p69"/>
          <p:cNvSpPr txBox="1"/>
          <p:nvPr/>
        </p:nvSpPr>
        <p:spPr>
          <a:xfrm>
            <a:off x="838200" y="2471800"/>
            <a:ext cx="26394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2600">
                <a:solidFill>
                  <a:schemeClr val="dk1"/>
                </a:solidFill>
                <a:latin typeface="Play"/>
                <a:ea typeface="Play"/>
                <a:cs typeface="Play"/>
                <a:sym typeface="Play"/>
              </a:rPr>
              <a:t>Survey:</a:t>
            </a:r>
            <a:endParaRPr sz="2600">
              <a:solidFill>
                <a:schemeClr val="dk1"/>
              </a:solidFill>
              <a:latin typeface="Play"/>
              <a:ea typeface="Play"/>
              <a:cs typeface="Play"/>
              <a:sym typeface="Play"/>
            </a:endParaRPr>
          </a:p>
          <a:p>
            <a:pPr marL="0" lvl="0" indent="0" algn="ctr" rtl="0">
              <a:spcBef>
                <a:spcPts val="0"/>
              </a:spcBef>
              <a:spcAft>
                <a:spcPts val="0"/>
              </a:spcAft>
              <a:buNone/>
            </a:pPr>
            <a:r>
              <a:rPr lang="de-DE" sz="2000">
                <a:solidFill>
                  <a:schemeClr val="dk1"/>
                </a:solidFill>
                <a:latin typeface="Play"/>
                <a:ea typeface="Play"/>
                <a:cs typeface="Play"/>
                <a:sym typeface="Play"/>
              </a:rPr>
              <a:t>https://forms.gle/HcmoCqAcD9DqQ3Tj7</a:t>
            </a:r>
            <a:endParaRPr sz="2000">
              <a:solidFill>
                <a:schemeClr val="dk1"/>
              </a:solidFill>
              <a:latin typeface="Play"/>
              <a:ea typeface="Play"/>
              <a:cs typeface="Play"/>
              <a:sym typeface="Play"/>
            </a:endParaRPr>
          </a:p>
        </p:txBody>
      </p:sp>
      <p:pic>
        <p:nvPicPr>
          <p:cNvPr id="593" name="Google Shape;593;p69"/>
          <p:cNvPicPr preferRelativeResize="0"/>
          <p:nvPr/>
        </p:nvPicPr>
        <p:blipFill>
          <a:blip r:embed="rId4">
            <a:alphaModFix/>
          </a:blip>
          <a:stretch>
            <a:fillRect/>
          </a:stretch>
        </p:blipFill>
        <p:spPr>
          <a:xfrm>
            <a:off x="5060875" y="3970725"/>
            <a:ext cx="2070251" cy="2064950"/>
          </a:xfrm>
          <a:prstGeom prst="rect">
            <a:avLst/>
          </a:prstGeom>
          <a:noFill/>
          <a:ln>
            <a:noFill/>
          </a:ln>
        </p:spPr>
      </p:pic>
      <p:pic>
        <p:nvPicPr>
          <p:cNvPr id="594" name="Google Shape;594;p69"/>
          <p:cNvPicPr preferRelativeResize="0"/>
          <p:nvPr/>
        </p:nvPicPr>
        <p:blipFill>
          <a:blip r:embed="rId5">
            <a:alphaModFix/>
          </a:blip>
          <a:stretch>
            <a:fillRect/>
          </a:stretch>
        </p:blipFill>
        <p:spPr>
          <a:xfrm>
            <a:off x="1122775" y="3984679"/>
            <a:ext cx="2070250" cy="20370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7"/>
          <p:cNvSpPr txBox="1">
            <a:spLocks noGrp="1"/>
          </p:cNvSpPr>
          <p:nvPr>
            <p:ph type="title"/>
          </p:nvPr>
        </p:nvSpPr>
        <p:spPr>
          <a:xfrm>
            <a:off x="838200" y="730229"/>
            <a:ext cx="2743200" cy="753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de-DE">
                <a:latin typeface="Avenir"/>
                <a:ea typeface="Avenir"/>
                <a:cs typeface="Avenir"/>
                <a:sym typeface="Avenir"/>
              </a:rPr>
              <a:t>Agenda</a:t>
            </a:r>
            <a:endParaRPr>
              <a:latin typeface="Avenir"/>
              <a:ea typeface="Avenir"/>
              <a:cs typeface="Avenir"/>
              <a:sym typeface="Avenir"/>
            </a:endParaRPr>
          </a:p>
        </p:txBody>
      </p:sp>
      <p:sp>
        <p:nvSpPr>
          <p:cNvPr id="280" name="Google Shape;280;p47"/>
          <p:cNvSpPr txBox="1">
            <a:spLocks noGrp="1"/>
          </p:cNvSpPr>
          <p:nvPr>
            <p:ph type="body" idx="1"/>
          </p:nvPr>
        </p:nvSpPr>
        <p:spPr>
          <a:xfrm>
            <a:off x="944380" y="1794503"/>
            <a:ext cx="8393100" cy="3930600"/>
          </a:xfrm>
          <a:prstGeom prst="rect">
            <a:avLst/>
          </a:prstGeom>
          <a:noFill/>
          <a:ln>
            <a:noFill/>
          </a:ln>
        </p:spPr>
        <p:txBody>
          <a:bodyPr spcFirstLastPara="1" wrap="square" lIns="91425" tIns="45700" rIns="91425" bIns="45700" anchor="t" anchorCtr="0">
            <a:normAutofit lnSpcReduction="10000"/>
          </a:bodyPr>
          <a:lstStyle/>
          <a:p>
            <a:pPr marL="514350" lvl="0" indent="-514350" algn="l" rtl="0">
              <a:lnSpc>
                <a:spcPct val="90000"/>
              </a:lnSpc>
              <a:spcBef>
                <a:spcPts val="1000"/>
              </a:spcBef>
              <a:spcAft>
                <a:spcPts val="0"/>
              </a:spcAft>
              <a:buClr>
                <a:schemeClr val="accent1"/>
              </a:buClr>
              <a:buSzPts val="2200"/>
              <a:buFont typeface="Play"/>
              <a:buAutoNum type="arabicPeriod"/>
            </a:pPr>
            <a:r>
              <a:rPr lang="de-DE" dirty="0" err="1">
                <a:solidFill>
                  <a:schemeClr val="accent1"/>
                </a:solidFill>
                <a:latin typeface="Play"/>
                <a:ea typeface="Play"/>
                <a:cs typeface="Play"/>
                <a:sym typeface="Play"/>
              </a:rPr>
              <a:t>Introduction</a:t>
            </a:r>
            <a:r>
              <a:rPr lang="de-DE" dirty="0">
                <a:solidFill>
                  <a:schemeClr val="accent1"/>
                </a:solidFill>
                <a:latin typeface="Play"/>
                <a:ea typeface="Play"/>
                <a:cs typeface="Play"/>
                <a:sym typeface="Play"/>
              </a:rPr>
              <a:t> </a:t>
            </a:r>
            <a:r>
              <a:rPr lang="de-DE" dirty="0" err="1">
                <a:solidFill>
                  <a:schemeClr val="accent1"/>
                </a:solidFill>
                <a:latin typeface="Play"/>
                <a:ea typeface="Play"/>
                <a:cs typeface="Play"/>
                <a:sym typeface="Play"/>
              </a:rPr>
              <a:t>to</a:t>
            </a:r>
            <a:r>
              <a:rPr lang="de-DE" dirty="0">
                <a:solidFill>
                  <a:schemeClr val="accent1"/>
                </a:solidFill>
                <a:latin typeface="Play"/>
                <a:ea typeface="Play"/>
                <a:cs typeface="Play"/>
                <a:sym typeface="Play"/>
              </a:rPr>
              <a:t> </a:t>
            </a:r>
            <a:r>
              <a:rPr lang="de-DE" dirty="0" err="1">
                <a:solidFill>
                  <a:schemeClr val="accent1"/>
                </a:solidFill>
                <a:latin typeface="Play"/>
                <a:ea typeface="Play"/>
                <a:cs typeface="Play"/>
                <a:sym typeface="Play"/>
              </a:rPr>
              <a:t>eXplainable</a:t>
            </a:r>
            <a:r>
              <a:rPr lang="de-DE" dirty="0">
                <a:solidFill>
                  <a:schemeClr val="accent1"/>
                </a:solidFill>
                <a:latin typeface="Play"/>
                <a:ea typeface="Play"/>
                <a:cs typeface="Play"/>
                <a:sym typeface="Play"/>
              </a:rPr>
              <a:t> AI (XAI)</a:t>
            </a:r>
            <a:endParaRPr dirty="0">
              <a:solidFill>
                <a:schemeClr val="accent1"/>
              </a:solidFill>
              <a:latin typeface="Play"/>
              <a:ea typeface="Play"/>
              <a:cs typeface="Play"/>
              <a:sym typeface="Play"/>
            </a:endParaRPr>
          </a:p>
          <a:p>
            <a:pPr marL="514350" lvl="0" indent="-514350" algn="l" rtl="0">
              <a:spcBef>
                <a:spcPts val="1000"/>
              </a:spcBef>
              <a:spcAft>
                <a:spcPts val="0"/>
              </a:spcAft>
              <a:buSzPts val="2200"/>
              <a:buAutoNum type="arabicPeriod"/>
            </a:pPr>
            <a:r>
              <a:rPr lang="de-DE" dirty="0">
                <a:latin typeface="Play"/>
                <a:ea typeface="Play"/>
                <a:cs typeface="Play"/>
                <a:sym typeface="Play"/>
              </a:rPr>
              <a:t>Track 1: XAI </a:t>
            </a:r>
            <a:r>
              <a:rPr lang="de-DE" dirty="0" err="1">
                <a:latin typeface="Play"/>
                <a:ea typeface="Play"/>
                <a:cs typeface="Play"/>
                <a:sym typeface="Play"/>
              </a:rPr>
              <a:t>for</a:t>
            </a:r>
            <a:r>
              <a:rPr lang="de-DE" dirty="0">
                <a:latin typeface="Play"/>
                <a:ea typeface="Play"/>
                <a:cs typeface="Play"/>
                <a:sym typeface="Play"/>
              </a:rPr>
              <a:t> Random Forests</a:t>
            </a: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agnostic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Perm. Feature </a:t>
            </a:r>
            <a:r>
              <a:rPr lang="de-DE" sz="1900" dirty="0" err="1">
                <a:solidFill>
                  <a:schemeClr val="accent3"/>
                </a:solidFill>
                <a:latin typeface="Play"/>
                <a:ea typeface="Play"/>
                <a:cs typeface="Play"/>
                <a:sym typeface="Play"/>
              </a:rPr>
              <a:t>Importance</a:t>
            </a:r>
            <a:r>
              <a:rPr lang="de-DE" sz="1900" dirty="0">
                <a:solidFill>
                  <a:schemeClr val="accent3"/>
                </a:solidFill>
                <a:latin typeface="Play"/>
                <a:ea typeface="Play"/>
                <a:cs typeface="Play"/>
                <a:sym typeface="Play"/>
              </a:rPr>
              <a:t>, LIME, SHAP</a:t>
            </a: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specific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Forest </a:t>
            </a:r>
            <a:r>
              <a:rPr lang="de-DE" sz="1900" dirty="0" err="1">
                <a:solidFill>
                  <a:schemeClr val="accent3"/>
                </a:solidFill>
                <a:latin typeface="Play"/>
                <a:ea typeface="Play"/>
                <a:cs typeface="Play"/>
                <a:sym typeface="Play"/>
              </a:rPr>
              <a:t>Guided</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Clstering</a:t>
            </a:r>
            <a:endParaRPr lang="de-DE" sz="1900" dirty="0">
              <a:solidFill>
                <a:schemeClr val="accent3"/>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err="1">
                <a:solidFill>
                  <a:schemeClr val="accent3"/>
                </a:solidFill>
                <a:latin typeface="Play"/>
                <a:ea typeface="Play"/>
                <a:cs typeface="Play"/>
                <a:sym typeface="Play"/>
              </a:rPr>
              <a:t>Comparison</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of</a:t>
            </a:r>
            <a:r>
              <a:rPr lang="de-DE" sz="1900" dirty="0">
                <a:solidFill>
                  <a:schemeClr val="accent3"/>
                </a:solidFill>
                <a:latin typeface="Play"/>
                <a:ea typeface="Play"/>
                <a:cs typeface="Play"/>
                <a:sym typeface="Play"/>
              </a:rPr>
              <a:t> XAI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for</a:t>
            </a:r>
            <a:r>
              <a:rPr lang="de-DE" sz="1900" dirty="0">
                <a:solidFill>
                  <a:schemeClr val="accent3"/>
                </a:solidFill>
                <a:latin typeface="Play"/>
                <a:ea typeface="Play"/>
                <a:cs typeface="Play"/>
                <a:sym typeface="Play"/>
              </a:rPr>
              <a:t> Random Forest </a:t>
            </a:r>
            <a:r>
              <a:rPr lang="de-DE" sz="1900" dirty="0" err="1">
                <a:solidFill>
                  <a:schemeClr val="accent3"/>
                </a:solidFill>
                <a:latin typeface="Play"/>
                <a:ea typeface="Play"/>
                <a:cs typeface="Play"/>
                <a:sym typeface="Play"/>
              </a:rPr>
              <a:t>models</a:t>
            </a:r>
            <a:endParaRPr lang="de-DE" sz="1900" dirty="0">
              <a:solidFill>
                <a:schemeClr val="accent3"/>
              </a:solidFill>
              <a:latin typeface="Play"/>
              <a:ea typeface="Play"/>
              <a:cs typeface="Play"/>
              <a:sym typeface="Play"/>
            </a:endParaRPr>
          </a:p>
          <a:p>
            <a:pPr marL="0" lvl="0" indent="498475" algn="l" rtl="0">
              <a:spcBef>
                <a:spcPts val="1000"/>
              </a:spcBef>
              <a:spcAft>
                <a:spcPts val="0"/>
              </a:spcAft>
              <a:buNone/>
            </a:pPr>
            <a:r>
              <a:rPr lang="de-DE" dirty="0">
                <a:latin typeface="Play"/>
                <a:ea typeface="Play"/>
                <a:cs typeface="Play"/>
                <a:sym typeface="Play"/>
              </a:rPr>
              <a:t>Track 2: XAI </a:t>
            </a:r>
            <a:r>
              <a:rPr lang="de-DE" dirty="0" err="1">
                <a:latin typeface="Play"/>
                <a:ea typeface="Play"/>
                <a:cs typeface="Play"/>
                <a:sym typeface="Play"/>
              </a:rPr>
              <a:t>for</a:t>
            </a:r>
            <a:r>
              <a:rPr lang="de-DE" dirty="0">
                <a:latin typeface="Play"/>
                <a:ea typeface="Play"/>
                <a:cs typeface="Play"/>
                <a:sym typeface="Play"/>
              </a:rPr>
              <a:t> CNNs</a:t>
            </a:r>
            <a:endParaRPr lang="de-DE" dirty="0">
              <a:solidFill>
                <a:schemeClr val="accent3"/>
              </a:solidFill>
              <a:latin typeface="Play"/>
              <a:ea typeface="Play"/>
              <a:cs typeface="Play"/>
              <a:sym typeface="Play"/>
            </a:endParaRP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agnostic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LIME, SHAP</a:t>
            </a:r>
          </a:p>
          <a:p>
            <a:pPr marL="914400" lvl="1" indent="-450850" algn="l" rtl="0">
              <a:spcBef>
                <a:spcPts val="1000"/>
              </a:spcBef>
              <a:spcAft>
                <a:spcPts val="0"/>
              </a:spcAft>
              <a:buClr>
                <a:schemeClr val="accent3"/>
              </a:buClr>
              <a:buSzPts val="1900"/>
              <a:buFont typeface="Play"/>
              <a:buChar char="•"/>
            </a:pPr>
            <a:r>
              <a:rPr lang="de-DE" sz="1900" dirty="0">
                <a:solidFill>
                  <a:schemeClr val="accent3"/>
                </a:solidFill>
                <a:latin typeface="Play"/>
                <a:ea typeface="Play"/>
                <a:cs typeface="Play"/>
                <a:sym typeface="Play"/>
              </a:rPr>
              <a:t>Model-</a:t>
            </a:r>
            <a:r>
              <a:rPr lang="de-DE" sz="1900" dirty="0" err="1">
                <a:solidFill>
                  <a:schemeClr val="accent3"/>
                </a:solidFill>
                <a:latin typeface="Play"/>
                <a:ea typeface="Play"/>
                <a:cs typeface="Play"/>
                <a:sym typeface="Play"/>
              </a:rPr>
              <a:t>specific</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Grad-CAM</a:t>
            </a:r>
          </a:p>
          <a:p>
            <a:pPr marL="914400" lvl="1" indent="-450850" algn="l" rtl="0">
              <a:spcBef>
                <a:spcPts val="1000"/>
              </a:spcBef>
              <a:spcAft>
                <a:spcPts val="0"/>
              </a:spcAft>
              <a:buClr>
                <a:schemeClr val="accent3"/>
              </a:buClr>
              <a:buSzPts val="1900"/>
              <a:buFont typeface="Play"/>
              <a:buChar char="•"/>
            </a:pPr>
            <a:r>
              <a:rPr lang="de-DE" sz="1900" dirty="0" err="1">
                <a:solidFill>
                  <a:schemeClr val="accent3"/>
                </a:solidFill>
                <a:latin typeface="Play"/>
                <a:ea typeface="Play"/>
                <a:cs typeface="Play"/>
                <a:sym typeface="Play"/>
              </a:rPr>
              <a:t>Comparison</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of</a:t>
            </a:r>
            <a:r>
              <a:rPr lang="de-DE" sz="1900" dirty="0">
                <a:solidFill>
                  <a:schemeClr val="accent3"/>
                </a:solidFill>
                <a:latin typeface="Play"/>
                <a:ea typeface="Play"/>
                <a:cs typeface="Play"/>
                <a:sym typeface="Play"/>
              </a:rPr>
              <a:t> XAI </a:t>
            </a:r>
            <a:r>
              <a:rPr lang="de-DE" sz="1900" dirty="0" err="1">
                <a:solidFill>
                  <a:schemeClr val="accent3"/>
                </a:solidFill>
                <a:latin typeface="Play"/>
                <a:ea typeface="Play"/>
                <a:cs typeface="Play"/>
                <a:sym typeface="Play"/>
              </a:rPr>
              <a:t>methods</a:t>
            </a:r>
            <a:r>
              <a:rPr lang="de-DE" sz="1900" dirty="0">
                <a:solidFill>
                  <a:schemeClr val="accent3"/>
                </a:solidFill>
                <a:latin typeface="Play"/>
                <a:ea typeface="Play"/>
                <a:cs typeface="Play"/>
                <a:sym typeface="Play"/>
              </a:rPr>
              <a:t> </a:t>
            </a:r>
            <a:r>
              <a:rPr lang="de-DE" sz="1900" dirty="0" err="1">
                <a:solidFill>
                  <a:schemeClr val="accent3"/>
                </a:solidFill>
                <a:latin typeface="Play"/>
                <a:ea typeface="Play"/>
                <a:cs typeface="Play"/>
                <a:sym typeface="Play"/>
              </a:rPr>
              <a:t>for</a:t>
            </a:r>
            <a:r>
              <a:rPr lang="de-DE" sz="1900" dirty="0">
                <a:solidFill>
                  <a:schemeClr val="accent3"/>
                </a:solidFill>
                <a:latin typeface="Play"/>
                <a:ea typeface="Play"/>
                <a:cs typeface="Play"/>
                <a:sym typeface="Play"/>
              </a:rPr>
              <a:t> CNN </a:t>
            </a:r>
            <a:r>
              <a:rPr lang="de-DE" sz="1900" dirty="0" err="1">
                <a:solidFill>
                  <a:schemeClr val="accent3"/>
                </a:solidFill>
                <a:latin typeface="Play"/>
                <a:ea typeface="Play"/>
                <a:cs typeface="Play"/>
                <a:sym typeface="Play"/>
              </a:rPr>
              <a:t>models</a:t>
            </a:r>
            <a:endParaRPr lang="de-DE" sz="1900" dirty="0">
              <a:latin typeface="Play"/>
              <a:ea typeface="Play"/>
              <a:cs typeface="Play"/>
              <a:sym typeface="Play"/>
            </a:endParaRPr>
          </a:p>
          <a:p>
            <a:pPr marL="514350" lvl="0" indent="-514350" algn="l" rtl="0">
              <a:spcBef>
                <a:spcPts val="1000"/>
              </a:spcBef>
              <a:spcAft>
                <a:spcPts val="0"/>
              </a:spcAft>
              <a:buSzPts val="2200"/>
              <a:buFont typeface="+mj-lt"/>
              <a:buAutoNum type="arabicPeriod" startAt="3"/>
            </a:pPr>
            <a:r>
              <a:rPr lang="de-DE" dirty="0">
                <a:latin typeface="Play"/>
                <a:ea typeface="Play"/>
                <a:cs typeface="Play"/>
                <a:sym typeface="Play"/>
              </a:rPr>
              <a:t>Wrap-Up</a:t>
            </a:r>
            <a:endParaRPr dirty="0">
              <a:latin typeface="Play"/>
              <a:ea typeface="Play"/>
              <a:cs typeface="Play"/>
              <a:sym typeface="Play"/>
            </a:endParaRPr>
          </a:p>
        </p:txBody>
      </p:sp>
      <p:sp>
        <p:nvSpPr>
          <p:cNvPr id="281" name="Google Shape;281;p47"/>
          <p:cNvSpPr/>
          <p:nvPr/>
        </p:nvSpPr>
        <p:spPr>
          <a:xfrm>
            <a:off x="5094400" y="278320"/>
            <a:ext cx="5325900" cy="843000"/>
          </a:xfrm>
          <a:prstGeom prst="roundRect">
            <a:avLst>
              <a:gd name="adj" fmla="val 16667"/>
            </a:avLst>
          </a:prstGeom>
          <a:solidFill>
            <a:srgbClr val="F3F3F3"/>
          </a:solidFill>
          <a:ln w="28575" cap="flat" cmpd="sng">
            <a:solidFill>
              <a:srgbClr val="13C7F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2400">
                <a:solidFill>
                  <a:srgbClr val="002764"/>
                </a:solidFill>
                <a:latin typeface="Play"/>
                <a:ea typeface="Play"/>
                <a:cs typeface="Play"/>
                <a:sym typeface="Play"/>
              </a:rPr>
              <a:t>Ask your questions in the chat!</a:t>
            </a:r>
            <a:endParaRPr sz="2400">
              <a:solidFill>
                <a:srgbClr val="10C5FF"/>
              </a:solidFill>
              <a:latin typeface="Play"/>
              <a:ea typeface="Play"/>
              <a:cs typeface="Play"/>
              <a:sym typeface="Play"/>
            </a:endParaRPr>
          </a:p>
        </p:txBody>
      </p:sp>
      <p:sp>
        <p:nvSpPr>
          <p:cNvPr id="282" name="Google Shape;282;p47"/>
          <p:cNvSpPr txBox="1"/>
          <p:nvPr/>
        </p:nvSpPr>
        <p:spPr>
          <a:xfrm>
            <a:off x="7308850" y="3834825"/>
            <a:ext cx="50043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2800">
                <a:solidFill>
                  <a:schemeClr val="accent1"/>
                </a:solidFill>
                <a:latin typeface="Play"/>
                <a:ea typeface="Play"/>
                <a:cs typeface="Play"/>
                <a:sym typeface="Play"/>
              </a:rPr>
              <a:t>GitHub Repository:</a:t>
            </a:r>
            <a:endParaRPr sz="2800">
              <a:solidFill>
                <a:schemeClr val="accent1"/>
              </a:solidFill>
              <a:latin typeface="Play"/>
              <a:ea typeface="Play"/>
              <a:cs typeface="Play"/>
              <a:sym typeface="Play"/>
            </a:endParaRPr>
          </a:p>
          <a:p>
            <a:pPr marL="0" lvl="0" indent="0" algn="ctr" rtl="0">
              <a:spcBef>
                <a:spcPts val="0"/>
              </a:spcBef>
              <a:spcAft>
                <a:spcPts val="0"/>
              </a:spcAft>
              <a:buNone/>
            </a:pPr>
            <a:r>
              <a:rPr lang="de-DE" sz="2400">
                <a:solidFill>
                  <a:schemeClr val="accent1"/>
                </a:solidFill>
                <a:latin typeface="Play"/>
                <a:ea typeface="Play"/>
                <a:cs typeface="Play"/>
                <a:sym typeface="Play"/>
              </a:rPr>
              <a:t>https://tinyurl.com/2uta6rdf</a:t>
            </a:r>
            <a:endParaRPr sz="2400">
              <a:solidFill>
                <a:schemeClr val="accent1"/>
              </a:solidFill>
              <a:latin typeface="Play"/>
              <a:ea typeface="Play"/>
              <a:cs typeface="Play"/>
              <a:sym typeface="Play"/>
            </a:endParaRPr>
          </a:p>
        </p:txBody>
      </p:sp>
      <p:pic>
        <p:nvPicPr>
          <p:cNvPr id="283" name="Google Shape;283;p47"/>
          <p:cNvPicPr preferRelativeResize="0"/>
          <p:nvPr/>
        </p:nvPicPr>
        <p:blipFill>
          <a:blip r:embed="rId3">
            <a:alphaModFix/>
          </a:blip>
          <a:stretch>
            <a:fillRect/>
          </a:stretch>
        </p:blipFill>
        <p:spPr>
          <a:xfrm>
            <a:off x="9028775" y="4820025"/>
            <a:ext cx="1564450" cy="1547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8"/>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289" name="Google Shape;289;p48"/>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err="1">
                <a:latin typeface="Play"/>
                <a:ea typeface="Play"/>
                <a:cs typeface="Play"/>
                <a:sym typeface="Play"/>
              </a:rPr>
              <a:t>Terminology</a:t>
            </a:r>
            <a:endParaRPr dirty="0">
              <a:latin typeface="Play"/>
              <a:ea typeface="Play"/>
              <a:cs typeface="Play"/>
              <a:sym typeface="Play"/>
            </a:endParaRPr>
          </a:p>
        </p:txBody>
      </p:sp>
      <p:sp>
        <p:nvSpPr>
          <p:cNvPr id="290" name="Google Shape;290;p48"/>
          <p:cNvSpPr txBox="1"/>
          <p:nvPr/>
        </p:nvSpPr>
        <p:spPr>
          <a:xfrm>
            <a:off x="480300" y="2304975"/>
            <a:ext cx="11231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2400">
                <a:solidFill>
                  <a:schemeClr val="accent4"/>
                </a:solidFill>
                <a:latin typeface="Play"/>
                <a:ea typeface="Play"/>
                <a:cs typeface="Play"/>
                <a:sym typeface="Play"/>
              </a:rPr>
              <a:t>Interpretability or Explainability?</a:t>
            </a:r>
            <a:endParaRPr sz="2400">
              <a:solidFill>
                <a:schemeClr val="accent4"/>
              </a:solidFill>
              <a:latin typeface="Play"/>
              <a:ea typeface="Play"/>
              <a:cs typeface="Play"/>
              <a:sym typeface="Play"/>
            </a:endParaRPr>
          </a:p>
        </p:txBody>
      </p:sp>
      <p:pic>
        <p:nvPicPr>
          <p:cNvPr id="291" name="Google Shape;291;p48"/>
          <p:cNvPicPr preferRelativeResize="0"/>
          <p:nvPr/>
        </p:nvPicPr>
        <p:blipFill>
          <a:blip r:embed="rId3">
            <a:alphaModFix/>
          </a:blip>
          <a:stretch>
            <a:fillRect/>
          </a:stretch>
        </p:blipFill>
        <p:spPr>
          <a:xfrm>
            <a:off x="4063165" y="3438250"/>
            <a:ext cx="3913274" cy="2540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9"/>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297" name="Google Shape;297;p49"/>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err="1">
                <a:latin typeface="Play"/>
                <a:ea typeface="Play"/>
                <a:cs typeface="Play"/>
                <a:sym typeface="Play"/>
              </a:rPr>
              <a:t>Terminology</a:t>
            </a:r>
            <a:endParaRPr dirty="0">
              <a:latin typeface="Play"/>
              <a:ea typeface="Play"/>
              <a:cs typeface="Play"/>
              <a:sym typeface="Play"/>
            </a:endParaRPr>
          </a:p>
        </p:txBody>
      </p:sp>
      <p:sp>
        <p:nvSpPr>
          <p:cNvPr id="298" name="Google Shape;298;p49"/>
          <p:cNvSpPr txBox="1"/>
          <p:nvPr/>
        </p:nvSpPr>
        <p:spPr>
          <a:xfrm>
            <a:off x="636113" y="5936275"/>
            <a:ext cx="10923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000">
                <a:solidFill>
                  <a:srgbClr val="7F7F7F"/>
                </a:solidFill>
                <a:latin typeface="Avenir"/>
                <a:ea typeface="Avenir"/>
                <a:cs typeface="Avenir"/>
                <a:sym typeface="Avenir"/>
              </a:rPr>
              <a:t>In this course, we will focus only on</a:t>
            </a:r>
            <a:r>
              <a:rPr lang="de-DE" sz="2000">
                <a:solidFill>
                  <a:srgbClr val="0A2D6E"/>
                </a:solidFill>
                <a:latin typeface="Avenir"/>
                <a:ea typeface="Avenir"/>
                <a:cs typeface="Avenir"/>
                <a:sym typeface="Avenir"/>
              </a:rPr>
              <a:t> </a:t>
            </a:r>
            <a:r>
              <a:rPr lang="de-DE" sz="2000" b="1">
                <a:solidFill>
                  <a:srgbClr val="0A2D6E"/>
                </a:solidFill>
                <a:latin typeface="Avenir"/>
                <a:ea typeface="Avenir"/>
                <a:cs typeface="Avenir"/>
                <a:sym typeface="Avenir"/>
              </a:rPr>
              <a:t>eXplainable Artificial Intelligence </a:t>
            </a:r>
            <a:r>
              <a:rPr lang="de-DE" sz="2000" b="1">
                <a:solidFill>
                  <a:srgbClr val="808080"/>
                </a:solidFill>
                <a:latin typeface="Avenir"/>
                <a:ea typeface="Avenir"/>
                <a:cs typeface="Avenir"/>
                <a:sym typeface="Avenir"/>
              </a:rPr>
              <a:t>(XAI)</a:t>
            </a:r>
            <a:r>
              <a:rPr lang="de-DE" sz="2000">
                <a:solidFill>
                  <a:srgbClr val="808080"/>
                </a:solidFill>
                <a:latin typeface="Avenir"/>
                <a:ea typeface="Avenir"/>
                <a:cs typeface="Avenir"/>
                <a:sym typeface="Avenir"/>
              </a:rPr>
              <a:t>.</a:t>
            </a:r>
            <a:endParaRPr sz="2000">
              <a:solidFill>
                <a:srgbClr val="808080"/>
              </a:solidFill>
              <a:latin typeface="Avenir"/>
              <a:ea typeface="Avenir"/>
              <a:cs typeface="Avenir"/>
              <a:sym typeface="Avenir"/>
            </a:endParaRPr>
          </a:p>
        </p:txBody>
      </p:sp>
      <p:sp>
        <p:nvSpPr>
          <p:cNvPr id="299" name="Google Shape;299;p49"/>
          <p:cNvSpPr txBox="1"/>
          <p:nvPr/>
        </p:nvSpPr>
        <p:spPr>
          <a:xfrm>
            <a:off x="480313" y="2051513"/>
            <a:ext cx="5217000" cy="1964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de-DE" sz="2400">
                <a:solidFill>
                  <a:srgbClr val="0A2D6E"/>
                </a:solidFill>
                <a:latin typeface="Play"/>
                <a:ea typeface="Play"/>
                <a:cs typeface="Play"/>
                <a:sym typeface="Play"/>
              </a:rPr>
              <a:t>Interpretability</a:t>
            </a:r>
            <a:endParaRPr sz="2400">
              <a:solidFill>
                <a:srgbClr val="0A2D6E"/>
              </a:solidFill>
              <a:latin typeface="Play"/>
              <a:ea typeface="Play"/>
              <a:cs typeface="Play"/>
              <a:sym typeface="Play"/>
            </a:endParaRPr>
          </a:p>
          <a:p>
            <a:pPr marL="0" lvl="0" indent="0" algn="just" rtl="0">
              <a:lnSpc>
                <a:spcPct val="100000"/>
              </a:lnSpc>
              <a:spcBef>
                <a:spcPts val="0"/>
              </a:spcBef>
              <a:spcAft>
                <a:spcPts val="0"/>
              </a:spcAft>
              <a:buNone/>
            </a:pPr>
            <a:r>
              <a:rPr lang="de-DE" sz="2200">
                <a:solidFill>
                  <a:srgbClr val="7F7F7F"/>
                </a:solidFill>
                <a:latin typeface="Avenir"/>
                <a:ea typeface="Avenir"/>
                <a:cs typeface="Avenir"/>
                <a:sym typeface="Avenir"/>
              </a:rPr>
              <a:t>Understand exactly why and how the model is generating predictions by observing the inner mechanics of the AI/ML method.</a:t>
            </a:r>
            <a:endParaRPr sz="2200" b="1">
              <a:solidFill>
                <a:srgbClr val="7F7F7F"/>
              </a:solidFill>
              <a:latin typeface="Avenir"/>
              <a:ea typeface="Avenir"/>
              <a:cs typeface="Avenir"/>
              <a:sym typeface="Avenir"/>
            </a:endParaRPr>
          </a:p>
        </p:txBody>
      </p:sp>
      <p:sp>
        <p:nvSpPr>
          <p:cNvPr id="300" name="Google Shape;300;p49"/>
          <p:cNvSpPr txBox="1"/>
          <p:nvPr/>
        </p:nvSpPr>
        <p:spPr>
          <a:xfrm>
            <a:off x="6494688" y="2051525"/>
            <a:ext cx="5217000" cy="1625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de-DE" sz="2400">
                <a:solidFill>
                  <a:srgbClr val="0A2D6E"/>
                </a:solidFill>
                <a:latin typeface="Play"/>
                <a:ea typeface="Play"/>
                <a:cs typeface="Play"/>
                <a:sym typeface="Play"/>
              </a:rPr>
              <a:t>Explainability</a:t>
            </a:r>
            <a:endParaRPr sz="2400">
              <a:solidFill>
                <a:srgbClr val="0A2D6E"/>
              </a:solidFill>
              <a:latin typeface="Play"/>
              <a:ea typeface="Play"/>
              <a:cs typeface="Play"/>
              <a:sym typeface="Play"/>
            </a:endParaRPr>
          </a:p>
          <a:p>
            <a:pPr marL="0" lvl="0" indent="0" algn="just" rtl="0">
              <a:spcBef>
                <a:spcPts val="0"/>
              </a:spcBef>
              <a:spcAft>
                <a:spcPts val="0"/>
              </a:spcAft>
              <a:buNone/>
            </a:pPr>
            <a:r>
              <a:rPr lang="de-DE" sz="2200">
                <a:solidFill>
                  <a:srgbClr val="7F7F7F"/>
                </a:solidFill>
                <a:latin typeface="Avenir"/>
                <a:ea typeface="Avenir"/>
                <a:cs typeface="Avenir"/>
                <a:sym typeface="Avenir"/>
              </a:rPr>
              <a:t>Focus on the decision-making process and try to  explain the behaviour in human understandable terms.</a:t>
            </a:r>
            <a:endParaRPr sz="2200" b="1">
              <a:solidFill>
                <a:srgbClr val="7F7F7F"/>
              </a:solidFill>
              <a:latin typeface="Avenir"/>
              <a:ea typeface="Avenir"/>
              <a:cs typeface="Avenir"/>
              <a:sym typeface="Avenir"/>
            </a:endParaRPr>
          </a:p>
        </p:txBody>
      </p:sp>
      <p:pic>
        <p:nvPicPr>
          <p:cNvPr id="301" name="Google Shape;301;p49"/>
          <p:cNvPicPr preferRelativeResize="0"/>
          <p:nvPr/>
        </p:nvPicPr>
        <p:blipFill>
          <a:blip r:embed="rId3">
            <a:alphaModFix/>
          </a:blip>
          <a:stretch>
            <a:fillRect/>
          </a:stretch>
        </p:blipFill>
        <p:spPr>
          <a:xfrm>
            <a:off x="8186200" y="4021613"/>
            <a:ext cx="1833976" cy="1838464"/>
          </a:xfrm>
          <a:prstGeom prst="rect">
            <a:avLst/>
          </a:prstGeom>
          <a:noFill/>
          <a:ln>
            <a:noFill/>
          </a:ln>
        </p:spPr>
      </p:pic>
      <p:pic>
        <p:nvPicPr>
          <p:cNvPr id="302" name="Google Shape;302;p49"/>
          <p:cNvPicPr preferRelativeResize="0"/>
          <p:nvPr/>
        </p:nvPicPr>
        <p:blipFill>
          <a:blip r:embed="rId4">
            <a:alphaModFix/>
          </a:blip>
          <a:stretch>
            <a:fillRect/>
          </a:stretch>
        </p:blipFill>
        <p:spPr>
          <a:xfrm>
            <a:off x="2171813" y="4021613"/>
            <a:ext cx="1833976" cy="183846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0"/>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08" name="Google Shape;308;p50"/>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err="1">
                <a:latin typeface="Play"/>
                <a:ea typeface="Play"/>
                <a:cs typeface="Play"/>
                <a:sym typeface="Play"/>
              </a:rPr>
              <a:t>Why</a:t>
            </a:r>
            <a:r>
              <a:rPr lang="de-DE" dirty="0">
                <a:latin typeface="Play"/>
                <a:ea typeface="Play"/>
                <a:cs typeface="Play"/>
                <a:sym typeface="Play"/>
              </a:rPr>
              <a:t> </a:t>
            </a:r>
            <a:r>
              <a:rPr lang="de-DE" dirty="0" err="1">
                <a:latin typeface="Play"/>
                <a:ea typeface="Play"/>
                <a:cs typeface="Play"/>
                <a:sym typeface="Play"/>
              </a:rPr>
              <a:t>is</a:t>
            </a:r>
            <a:r>
              <a:rPr lang="de-DE" dirty="0">
                <a:latin typeface="Play"/>
                <a:ea typeface="Play"/>
                <a:cs typeface="Play"/>
                <a:sym typeface="Play"/>
              </a:rPr>
              <a:t> </a:t>
            </a:r>
            <a:r>
              <a:rPr lang="de-DE" dirty="0" err="1">
                <a:latin typeface="Play"/>
                <a:ea typeface="Play"/>
                <a:cs typeface="Play"/>
                <a:sym typeface="Play"/>
              </a:rPr>
              <a:t>explainability</a:t>
            </a:r>
            <a:r>
              <a:rPr lang="de-DE" dirty="0">
                <a:latin typeface="Play"/>
                <a:ea typeface="Play"/>
                <a:cs typeface="Play"/>
                <a:sym typeface="Play"/>
              </a:rPr>
              <a:t> </a:t>
            </a:r>
            <a:r>
              <a:rPr lang="de-DE" dirty="0" err="1">
                <a:latin typeface="Play"/>
                <a:ea typeface="Play"/>
                <a:cs typeface="Play"/>
                <a:sym typeface="Play"/>
              </a:rPr>
              <a:t>important</a:t>
            </a:r>
            <a:r>
              <a:rPr lang="de-DE" dirty="0">
                <a:latin typeface="Play"/>
                <a:ea typeface="Play"/>
                <a:cs typeface="Play"/>
                <a:sym typeface="Play"/>
              </a:rPr>
              <a:t>?</a:t>
            </a:r>
            <a:endParaRPr dirty="0">
              <a:latin typeface="Play"/>
              <a:ea typeface="Play"/>
              <a:cs typeface="Play"/>
              <a:sym typeface="Play"/>
            </a:endParaRPr>
          </a:p>
        </p:txBody>
      </p:sp>
      <p:pic>
        <p:nvPicPr>
          <p:cNvPr id="309" name="Google Shape;309;p50"/>
          <p:cNvPicPr preferRelativeResize="0"/>
          <p:nvPr/>
        </p:nvPicPr>
        <p:blipFill>
          <a:blip r:embed="rId3">
            <a:alphaModFix/>
          </a:blip>
          <a:stretch>
            <a:fillRect/>
          </a:stretch>
        </p:blipFill>
        <p:spPr>
          <a:xfrm>
            <a:off x="616050" y="3017575"/>
            <a:ext cx="10959901" cy="2609967"/>
          </a:xfrm>
          <a:prstGeom prst="rect">
            <a:avLst/>
          </a:prstGeom>
          <a:noFill/>
          <a:ln>
            <a:noFill/>
          </a:ln>
        </p:spPr>
      </p:pic>
      <p:sp>
        <p:nvSpPr>
          <p:cNvPr id="310" name="Google Shape;310;p50"/>
          <p:cNvSpPr txBox="1"/>
          <p:nvPr/>
        </p:nvSpPr>
        <p:spPr>
          <a:xfrm>
            <a:off x="616046" y="2277175"/>
            <a:ext cx="109599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2200" b="0" i="0" u="none" strike="noStrike" cap="none">
                <a:solidFill>
                  <a:srgbClr val="7F7F7F"/>
                </a:solidFill>
                <a:latin typeface="Avenir"/>
                <a:ea typeface="Avenir"/>
                <a:cs typeface="Avenir"/>
                <a:sym typeface="Avenir"/>
              </a:rPr>
              <a:t>Google Trends Popularity Index of the term </a:t>
            </a:r>
            <a:r>
              <a:rPr lang="de-DE" sz="2200" b="0" i="0" u="none" strike="noStrike" cap="none">
                <a:solidFill>
                  <a:schemeClr val="dk1"/>
                </a:solidFill>
                <a:latin typeface="Avenir"/>
                <a:ea typeface="Avenir"/>
                <a:cs typeface="Avenir"/>
                <a:sym typeface="Avenir"/>
              </a:rPr>
              <a:t>"</a:t>
            </a:r>
            <a:r>
              <a:rPr lang="de-DE" sz="2200" b="0" u="none" strike="noStrike" cap="none">
                <a:solidFill>
                  <a:schemeClr val="dk1"/>
                </a:solidFill>
                <a:latin typeface="Avenir"/>
                <a:ea typeface="Avenir"/>
                <a:cs typeface="Avenir"/>
                <a:sym typeface="Avenir"/>
              </a:rPr>
              <a:t>Explainable AI"</a:t>
            </a:r>
            <a:r>
              <a:rPr lang="de-DE" sz="2200" b="0" i="0" u="none" strike="noStrike" cap="none">
                <a:solidFill>
                  <a:srgbClr val="005AA0"/>
                </a:solidFill>
                <a:latin typeface="Avenir"/>
                <a:ea typeface="Avenir"/>
                <a:cs typeface="Avenir"/>
                <a:sym typeface="Avenir"/>
              </a:rPr>
              <a:t> </a:t>
            </a:r>
            <a:r>
              <a:rPr lang="de-DE" sz="2200" b="0" i="0" u="none" strike="noStrike" cap="none">
                <a:solidFill>
                  <a:srgbClr val="7F7F7F"/>
                </a:solidFill>
                <a:latin typeface="Avenir"/>
                <a:ea typeface="Avenir"/>
                <a:cs typeface="Avenir"/>
                <a:sym typeface="Avenir"/>
              </a:rPr>
              <a:t>over the last ten years (201</a:t>
            </a:r>
            <a:r>
              <a:rPr lang="de-DE" sz="2200">
                <a:solidFill>
                  <a:srgbClr val="7F7F7F"/>
                </a:solidFill>
                <a:latin typeface="Avenir"/>
                <a:ea typeface="Avenir"/>
                <a:cs typeface="Avenir"/>
                <a:sym typeface="Avenir"/>
              </a:rPr>
              <a:t>3</a:t>
            </a:r>
            <a:r>
              <a:rPr lang="de-DE" sz="2200" b="0" i="0" u="none" strike="noStrike" cap="none">
                <a:solidFill>
                  <a:srgbClr val="7F7F7F"/>
                </a:solidFill>
                <a:latin typeface="Avenir"/>
                <a:ea typeface="Avenir"/>
                <a:cs typeface="Avenir"/>
                <a:sym typeface="Avenir"/>
              </a:rPr>
              <a:t>–202</a:t>
            </a:r>
            <a:r>
              <a:rPr lang="de-DE" sz="2200">
                <a:solidFill>
                  <a:srgbClr val="7F7F7F"/>
                </a:solidFill>
                <a:latin typeface="Avenir"/>
                <a:ea typeface="Avenir"/>
                <a:cs typeface="Avenir"/>
                <a:sym typeface="Avenir"/>
              </a:rPr>
              <a:t>3</a:t>
            </a:r>
            <a:r>
              <a:rPr lang="de-DE" sz="2200" b="0" i="0" u="none" strike="noStrike" cap="none">
                <a:solidFill>
                  <a:srgbClr val="7F7F7F"/>
                </a:solidFill>
                <a:latin typeface="Avenir"/>
                <a:ea typeface="Avenir"/>
                <a:cs typeface="Avenir"/>
                <a:sym typeface="Avenir"/>
              </a:rPr>
              <a:t>) </a:t>
            </a:r>
            <a:endParaRPr sz="2200" b="0" i="0" u="none" strike="noStrike" cap="none">
              <a:solidFill>
                <a:srgbClr val="7F7F7F"/>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25" name="Google Shape;325;p52"/>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err="1">
                <a:latin typeface="Play"/>
                <a:ea typeface="Play"/>
                <a:cs typeface="Play"/>
                <a:sym typeface="Play"/>
              </a:rPr>
              <a:t>Why</a:t>
            </a:r>
            <a:r>
              <a:rPr lang="de-DE" dirty="0">
                <a:latin typeface="Play"/>
                <a:ea typeface="Play"/>
                <a:cs typeface="Play"/>
                <a:sym typeface="Play"/>
              </a:rPr>
              <a:t> </a:t>
            </a:r>
            <a:r>
              <a:rPr lang="de-DE" dirty="0" err="1">
                <a:latin typeface="Play"/>
                <a:ea typeface="Play"/>
                <a:cs typeface="Play"/>
                <a:sym typeface="Play"/>
              </a:rPr>
              <a:t>is</a:t>
            </a:r>
            <a:r>
              <a:rPr lang="de-DE" dirty="0">
                <a:latin typeface="Play"/>
                <a:ea typeface="Play"/>
                <a:cs typeface="Play"/>
                <a:sym typeface="Play"/>
              </a:rPr>
              <a:t> </a:t>
            </a:r>
            <a:r>
              <a:rPr lang="de-DE" dirty="0" err="1">
                <a:latin typeface="Play"/>
                <a:ea typeface="Play"/>
                <a:cs typeface="Play"/>
                <a:sym typeface="Play"/>
              </a:rPr>
              <a:t>explainability</a:t>
            </a:r>
            <a:r>
              <a:rPr lang="de-DE" dirty="0">
                <a:latin typeface="Play"/>
                <a:ea typeface="Play"/>
                <a:cs typeface="Play"/>
                <a:sym typeface="Play"/>
              </a:rPr>
              <a:t> </a:t>
            </a:r>
            <a:r>
              <a:rPr lang="de-DE" dirty="0" err="1">
                <a:latin typeface="Play"/>
                <a:ea typeface="Play"/>
                <a:cs typeface="Play"/>
                <a:sym typeface="Play"/>
              </a:rPr>
              <a:t>important</a:t>
            </a:r>
            <a:r>
              <a:rPr lang="de-DE" dirty="0">
                <a:latin typeface="Play"/>
                <a:ea typeface="Play"/>
                <a:cs typeface="Play"/>
                <a:sym typeface="Play"/>
              </a:rPr>
              <a:t>?</a:t>
            </a:r>
            <a:endParaRPr dirty="0">
              <a:latin typeface="Play"/>
              <a:ea typeface="Play"/>
              <a:cs typeface="Play"/>
              <a:sym typeface="Play"/>
            </a:endParaRPr>
          </a:p>
        </p:txBody>
      </p:sp>
      <p:sp>
        <p:nvSpPr>
          <p:cNvPr id="326" name="Google Shape;326;p52"/>
          <p:cNvSpPr/>
          <p:nvPr/>
        </p:nvSpPr>
        <p:spPr>
          <a:xfrm>
            <a:off x="552740" y="2051521"/>
            <a:ext cx="11086500" cy="859800"/>
          </a:xfrm>
          <a:prstGeom prst="rect">
            <a:avLst/>
          </a:prstGeom>
          <a:noFill/>
          <a:ln>
            <a:noFill/>
          </a:ln>
        </p:spPr>
        <p:txBody>
          <a:bodyPr spcFirstLastPara="1" wrap="square" lIns="120000" tIns="60000" rIns="120000" bIns="60000" anchor="t" anchorCtr="0">
            <a:noAutofit/>
          </a:bodyPr>
          <a:lstStyle/>
          <a:p>
            <a:pPr marL="0" marR="0" lvl="0" indent="0" algn="ctr" rtl="0">
              <a:spcBef>
                <a:spcPts val="0"/>
              </a:spcBef>
              <a:spcAft>
                <a:spcPts val="0"/>
              </a:spcAft>
              <a:buNone/>
            </a:pPr>
            <a:r>
              <a:rPr lang="de-DE" sz="2200" b="0" i="1" u="none" strike="noStrike" cap="none">
                <a:solidFill>
                  <a:srgbClr val="005AA0"/>
                </a:solidFill>
                <a:latin typeface="Avenir"/>
                <a:ea typeface="Avenir"/>
                <a:cs typeface="Avenir"/>
                <a:sym typeface="Avenir"/>
              </a:rPr>
              <a:t>„The problem is that a single metric, such as classification accuracy, is an incomplete description of most real-world tasks.” </a:t>
            </a:r>
            <a:r>
              <a:rPr lang="de-DE" sz="2200" b="0" i="0" u="none" strike="noStrike" cap="none">
                <a:solidFill>
                  <a:srgbClr val="005AA0"/>
                </a:solidFill>
                <a:latin typeface="Avenir"/>
                <a:ea typeface="Avenir"/>
                <a:cs typeface="Avenir"/>
                <a:sym typeface="Avenir"/>
              </a:rPr>
              <a:t>— (Doshi-Velez et al., 2017)</a:t>
            </a:r>
            <a:endParaRPr sz="2200" b="0" i="0" u="none" strike="noStrike" cap="none">
              <a:solidFill>
                <a:srgbClr val="000000"/>
              </a:solidFill>
              <a:latin typeface="Avenir"/>
              <a:ea typeface="Avenir"/>
              <a:cs typeface="Avenir"/>
              <a:sym typeface="Avenir"/>
            </a:endParaRPr>
          </a:p>
        </p:txBody>
      </p:sp>
      <p:pic>
        <p:nvPicPr>
          <p:cNvPr id="327" name="Google Shape;327;p52"/>
          <p:cNvPicPr preferRelativeResize="0"/>
          <p:nvPr/>
        </p:nvPicPr>
        <p:blipFill>
          <a:blip r:embed="rId3">
            <a:alphaModFix/>
          </a:blip>
          <a:stretch>
            <a:fillRect/>
          </a:stretch>
        </p:blipFill>
        <p:spPr>
          <a:xfrm>
            <a:off x="4476602" y="3073975"/>
            <a:ext cx="3238799" cy="32387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3"/>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33" name="Google Shape;333;p53"/>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err="1">
                <a:latin typeface="Play"/>
                <a:ea typeface="Play"/>
                <a:cs typeface="Play"/>
                <a:sym typeface="Play"/>
              </a:rPr>
              <a:t>Why</a:t>
            </a:r>
            <a:r>
              <a:rPr lang="de-DE" dirty="0">
                <a:latin typeface="Play"/>
                <a:ea typeface="Play"/>
                <a:cs typeface="Play"/>
                <a:sym typeface="Play"/>
              </a:rPr>
              <a:t> </a:t>
            </a:r>
            <a:r>
              <a:rPr lang="de-DE" dirty="0" err="1">
                <a:latin typeface="Play"/>
                <a:ea typeface="Play"/>
                <a:cs typeface="Play"/>
                <a:sym typeface="Play"/>
              </a:rPr>
              <a:t>is</a:t>
            </a:r>
            <a:r>
              <a:rPr lang="de-DE" dirty="0">
                <a:latin typeface="Play"/>
                <a:ea typeface="Play"/>
                <a:cs typeface="Play"/>
                <a:sym typeface="Play"/>
              </a:rPr>
              <a:t> </a:t>
            </a:r>
            <a:r>
              <a:rPr lang="de-DE" dirty="0" err="1">
                <a:latin typeface="Play"/>
                <a:ea typeface="Play"/>
                <a:cs typeface="Play"/>
                <a:sym typeface="Play"/>
              </a:rPr>
              <a:t>explainability</a:t>
            </a:r>
            <a:r>
              <a:rPr lang="de-DE" dirty="0">
                <a:latin typeface="Play"/>
                <a:ea typeface="Play"/>
                <a:cs typeface="Play"/>
                <a:sym typeface="Play"/>
              </a:rPr>
              <a:t> </a:t>
            </a:r>
            <a:r>
              <a:rPr lang="de-DE" dirty="0" err="1">
                <a:latin typeface="Play"/>
                <a:ea typeface="Play"/>
                <a:cs typeface="Play"/>
                <a:sym typeface="Play"/>
              </a:rPr>
              <a:t>important</a:t>
            </a:r>
            <a:r>
              <a:rPr lang="de-DE" dirty="0">
                <a:latin typeface="Play"/>
                <a:ea typeface="Play"/>
                <a:cs typeface="Play"/>
                <a:sym typeface="Play"/>
              </a:rPr>
              <a:t>? </a:t>
            </a:r>
            <a:r>
              <a:rPr lang="de-DE" dirty="0" err="1">
                <a:latin typeface="Play"/>
                <a:ea typeface="Play"/>
                <a:cs typeface="Play"/>
                <a:sym typeface="Play"/>
              </a:rPr>
              <a:t>For</a:t>
            </a:r>
            <a:r>
              <a:rPr lang="de-DE" dirty="0">
                <a:latin typeface="Play"/>
                <a:ea typeface="Play"/>
                <a:cs typeface="Play"/>
                <a:sym typeface="Play"/>
              </a:rPr>
              <a:t> </a:t>
            </a:r>
            <a:r>
              <a:rPr lang="de-DE" dirty="0" err="1">
                <a:latin typeface="Play"/>
                <a:ea typeface="Play"/>
                <a:cs typeface="Play"/>
                <a:sym typeface="Play"/>
              </a:rPr>
              <a:t>technological</a:t>
            </a:r>
            <a:r>
              <a:rPr lang="de-DE" dirty="0">
                <a:latin typeface="Play"/>
                <a:ea typeface="Play"/>
                <a:cs typeface="Play"/>
                <a:sym typeface="Play"/>
              </a:rPr>
              <a:t> </a:t>
            </a:r>
            <a:r>
              <a:rPr lang="de-DE" dirty="0" err="1">
                <a:latin typeface="Play"/>
                <a:ea typeface="Play"/>
                <a:cs typeface="Play"/>
                <a:sym typeface="Play"/>
              </a:rPr>
              <a:t>acceptance</a:t>
            </a:r>
            <a:r>
              <a:rPr lang="de-DE" dirty="0">
                <a:latin typeface="Play"/>
                <a:ea typeface="Play"/>
                <a:cs typeface="Play"/>
                <a:sym typeface="Play"/>
              </a:rPr>
              <a:t>!</a:t>
            </a:r>
            <a:endParaRPr dirty="0">
              <a:latin typeface="Play"/>
              <a:ea typeface="Play"/>
              <a:cs typeface="Play"/>
              <a:sym typeface="Play"/>
            </a:endParaRPr>
          </a:p>
        </p:txBody>
      </p:sp>
      <p:pic>
        <p:nvPicPr>
          <p:cNvPr id="334" name="Google Shape;334;p53"/>
          <p:cNvPicPr preferRelativeResize="0"/>
          <p:nvPr/>
        </p:nvPicPr>
        <p:blipFill>
          <a:blip r:embed="rId3">
            <a:alphaModFix/>
          </a:blip>
          <a:stretch>
            <a:fillRect/>
          </a:stretch>
        </p:blipFill>
        <p:spPr>
          <a:xfrm>
            <a:off x="3096988" y="2200125"/>
            <a:ext cx="5998025" cy="399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4"/>
          <p:cNvSpPr txBox="1">
            <a:spLocks noGrp="1"/>
          </p:cNvSpPr>
          <p:nvPr>
            <p:ph type="title"/>
          </p:nvPr>
        </p:nvSpPr>
        <p:spPr>
          <a:xfrm>
            <a:off x="838200" y="716899"/>
            <a:ext cx="10515600" cy="48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40" name="Google Shape;340;p54"/>
          <p:cNvSpPr txBox="1">
            <a:spLocks noGrp="1"/>
          </p:cNvSpPr>
          <p:nvPr>
            <p:ph type="body" idx="2"/>
          </p:nvPr>
        </p:nvSpPr>
        <p:spPr>
          <a:xfrm>
            <a:off x="838200" y="1221152"/>
            <a:ext cx="10515600" cy="36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de-DE" dirty="0" err="1">
                <a:latin typeface="Play"/>
                <a:ea typeface="Play"/>
                <a:cs typeface="Play"/>
                <a:sym typeface="Play"/>
              </a:rPr>
              <a:t>Why</a:t>
            </a:r>
            <a:r>
              <a:rPr lang="de-DE" dirty="0">
                <a:latin typeface="Play"/>
                <a:ea typeface="Play"/>
                <a:cs typeface="Play"/>
                <a:sym typeface="Play"/>
              </a:rPr>
              <a:t> </a:t>
            </a:r>
            <a:r>
              <a:rPr lang="de-DE" dirty="0" err="1">
                <a:latin typeface="Play"/>
                <a:ea typeface="Play"/>
                <a:cs typeface="Play"/>
                <a:sym typeface="Play"/>
              </a:rPr>
              <a:t>is</a:t>
            </a:r>
            <a:r>
              <a:rPr lang="de-DE" dirty="0">
                <a:latin typeface="Play"/>
                <a:ea typeface="Play"/>
                <a:cs typeface="Play"/>
                <a:sym typeface="Play"/>
              </a:rPr>
              <a:t> </a:t>
            </a:r>
            <a:r>
              <a:rPr lang="de-DE" dirty="0" err="1">
                <a:latin typeface="Play"/>
                <a:ea typeface="Play"/>
                <a:cs typeface="Play"/>
                <a:sym typeface="Play"/>
              </a:rPr>
              <a:t>explainability</a:t>
            </a:r>
            <a:r>
              <a:rPr lang="de-DE" dirty="0">
                <a:latin typeface="Play"/>
                <a:ea typeface="Play"/>
                <a:cs typeface="Play"/>
                <a:sym typeface="Play"/>
              </a:rPr>
              <a:t> </a:t>
            </a:r>
            <a:r>
              <a:rPr lang="de-DE" dirty="0" err="1">
                <a:latin typeface="Play"/>
                <a:ea typeface="Play"/>
                <a:cs typeface="Play"/>
                <a:sym typeface="Play"/>
              </a:rPr>
              <a:t>important</a:t>
            </a:r>
            <a:r>
              <a:rPr lang="de-DE" dirty="0">
                <a:latin typeface="Play"/>
                <a:ea typeface="Play"/>
                <a:cs typeface="Play"/>
                <a:sym typeface="Play"/>
              </a:rPr>
              <a:t>? </a:t>
            </a:r>
            <a:r>
              <a:rPr lang="de-DE" dirty="0" err="1">
                <a:latin typeface="Play"/>
                <a:ea typeface="Play"/>
                <a:cs typeface="Play"/>
                <a:sym typeface="Play"/>
              </a:rPr>
              <a:t>To</a:t>
            </a:r>
            <a:r>
              <a:rPr lang="de-DE" dirty="0">
                <a:latin typeface="Play"/>
                <a:ea typeface="Play"/>
                <a:cs typeface="Play"/>
                <a:sym typeface="Play"/>
              </a:rPr>
              <a:t> </a:t>
            </a:r>
            <a:r>
              <a:rPr lang="de-DE" dirty="0" err="1">
                <a:latin typeface="Play"/>
                <a:ea typeface="Play"/>
                <a:cs typeface="Play"/>
                <a:sym typeface="Play"/>
              </a:rPr>
              <a:t>avoid</a:t>
            </a:r>
            <a:r>
              <a:rPr lang="de-DE" dirty="0">
                <a:latin typeface="Play"/>
                <a:ea typeface="Play"/>
                <a:cs typeface="Play"/>
                <a:sym typeface="Play"/>
              </a:rPr>
              <a:t> </a:t>
            </a:r>
            <a:r>
              <a:rPr lang="de-DE" dirty="0" err="1">
                <a:latin typeface="Play"/>
                <a:ea typeface="Play"/>
                <a:cs typeface="Play"/>
                <a:sym typeface="Play"/>
              </a:rPr>
              <a:t>ethical</a:t>
            </a:r>
            <a:r>
              <a:rPr lang="de-DE" dirty="0">
                <a:latin typeface="Play"/>
                <a:ea typeface="Play"/>
                <a:cs typeface="Play"/>
                <a:sym typeface="Play"/>
              </a:rPr>
              <a:t> </a:t>
            </a:r>
            <a:r>
              <a:rPr lang="de-DE" dirty="0" err="1">
                <a:latin typeface="Play"/>
                <a:ea typeface="Play"/>
                <a:cs typeface="Play"/>
                <a:sym typeface="Play"/>
              </a:rPr>
              <a:t>issues</a:t>
            </a:r>
            <a:r>
              <a:rPr lang="de-DE" dirty="0">
                <a:latin typeface="Play"/>
                <a:ea typeface="Play"/>
                <a:cs typeface="Play"/>
                <a:sym typeface="Play"/>
              </a:rPr>
              <a:t>!</a:t>
            </a:r>
            <a:endParaRPr dirty="0">
              <a:latin typeface="Play"/>
              <a:ea typeface="Play"/>
              <a:cs typeface="Play"/>
              <a:sym typeface="Play"/>
            </a:endParaRPr>
          </a:p>
        </p:txBody>
      </p:sp>
      <p:pic>
        <p:nvPicPr>
          <p:cNvPr id="341" name="Google Shape;341;p54"/>
          <p:cNvPicPr preferRelativeResize="0"/>
          <p:nvPr/>
        </p:nvPicPr>
        <p:blipFill rotWithShape="1">
          <a:blip r:embed="rId3">
            <a:alphaModFix/>
          </a:blip>
          <a:srcRect t="6911" b="16636"/>
          <a:stretch/>
        </p:blipFill>
        <p:spPr>
          <a:xfrm>
            <a:off x="3681561" y="1920050"/>
            <a:ext cx="4828875" cy="4413025"/>
          </a:xfrm>
          <a:prstGeom prst="rect">
            <a:avLst/>
          </a:prstGeom>
          <a:noFill/>
          <a:ln>
            <a:noFill/>
          </a:ln>
        </p:spPr>
      </p:pic>
    </p:spTree>
  </p:cSld>
  <p:clrMapOvr>
    <a:masterClrMapping/>
  </p:clrMapOvr>
</p:sld>
</file>

<file path=ppt/theme/theme1.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0A2D6E"/>
      </a:accent1>
      <a:accent2>
        <a:srgbClr val="005AA0"/>
      </a:accent2>
      <a:accent3>
        <a:srgbClr val="8CB423"/>
      </a:accent3>
      <a:accent4>
        <a:srgbClr val="5A696E"/>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HAI-24">
      <a:dk1>
        <a:srgbClr val="002764"/>
      </a:dk1>
      <a:lt1>
        <a:srgbClr val="FEFFFF"/>
      </a:lt1>
      <a:dk2>
        <a:srgbClr val="00E4B9"/>
      </a:dk2>
      <a:lt2>
        <a:srgbClr val="CBEEF9"/>
      </a:lt2>
      <a:accent1>
        <a:srgbClr val="10C5FF"/>
      </a:accent1>
      <a:accent2>
        <a:srgbClr val="EAFCFD"/>
      </a:accent2>
      <a:accent3>
        <a:srgbClr val="005AA0"/>
      </a:accent3>
      <a:accent4>
        <a:srgbClr val="002762"/>
      </a:accent4>
      <a:accent5>
        <a:srgbClr val="E9E7EA"/>
      </a:accent5>
      <a:accent6>
        <a:srgbClr val="CCECFA"/>
      </a:accent6>
      <a:hlink>
        <a:srgbClr val="00E5B9"/>
      </a:hlink>
      <a:folHlink>
        <a:srgbClr val="002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2252</Words>
  <Application>Microsoft Macintosh PowerPoint</Application>
  <PresentationFormat>Breitbild</PresentationFormat>
  <Paragraphs>247</Paragraphs>
  <Slides>22</Slides>
  <Notes>22</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22</vt:i4>
      </vt:variant>
    </vt:vector>
  </HeadingPairs>
  <TitlesOfParts>
    <vt:vector size="30" baseType="lpstr">
      <vt:lpstr>Avenir</vt:lpstr>
      <vt:lpstr>Avenir Book</vt:lpstr>
      <vt:lpstr>Calibri</vt:lpstr>
      <vt:lpstr>Play</vt:lpstr>
      <vt:lpstr>Noto Sans Symbols</vt:lpstr>
      <vt:lpstr>Arial</vt:lpstr>
      <vt:lpstr>3_Office Theme</vt:lpstr>
      <vt:lpstr>Office Theme</vt:lpstr>
      <vt:lpstr>Introduction to Explainable AI </vt:lpstr>
      <vt:lpstr>Who are we &amp; what is our mission?</vt:lpstr>
      <vt:lpstr>Agenda</vt:lpstr>
      <vt:lpstr>Introduction to eXplainable AI (XAI) </vt:lpstr>
      <vt:lpstr>Introduction to eXplainable AI (XAI) </vt:lpstr>
      <vt:lpstr>Introduction to eXplainable AI (XAI) </vt:lpstr>
      <vt:lpstr>Introduction to eXplainable AI (XAI) </vt:lpstr>
      <vt:lpstr>Introduction to eXplainable AI (XAI) </vt:lpstr>
      <vt:lpstr>Introduction to eXplainable AI (XAI) </vt:lpstr>
      <vt:lpstr>Introduction to eXplainable AI (XAI) </vt:lpstr>
      <vt:lpstr>Introduction to eXplainable AI (XAI) </vt:lpstr>
      <vt:lpstr>Introduction to eXplainable AI (XAI) </vt:lpstr>
      <vt:lpstr>Introduction to eXplainable AI (XAI) </vt:lpstr>
      <vt:lpstr>Introduction to eXplainable AI (XAI) </vt:lpstr>
      <vt:lpstr>Introduction to eXplainable AI (XAI) </vt:lpstr>
      <vt:lpstr>Introduction to eXplainable AI (XAI) </vt:lpstr>
      <vt:lpstr>Introduction to eXplainable AI (XAI) </vt:lpstr>
      <vt:lpstr>Introduction to eXplainable AI (XAI) </vt:lpstr>
      <vt:lpstr>Introduction to eXplainable AI (XAI) </vt:lpstr>
      <vt:lpstr>Agenda</vt:lpstr>
      <vt:lpstr>Agenda</vt:lpstr>
      <vt:lpstr>Wrap-Up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Lisa Barros de Andrade e Sousa</cp:lastModifiedBy>
  <cp:revision>2</cp:revision>
  <dcterms:modified xsi:type="dcterms:W3CDTF">2024-09-23T11:54:30Z</dcterms:modified>
</cp:coreProperties>
</file>